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2" r:id="rId2"/>
    <p:sldMasterId id="2147483684" r:id="rId3"/>
  </p:sldMasterIdLst>
  <p:sldIdLst>
    <p:sldId id="256" r:id="rId4"/>
    <p:sldId id="257" r:id="rId5"/>
    <p:sldId id="279" r:id="rId6"/>
    <p:sldId id="315" r:id="rId7"/>
    <p:sldId id="278" r:id="rId8"/>
    <p:sldId id="316" r:id="rId9"/>
    <p:sldId id="261" r:id="rId10"/>
    <p:sldId id="314" r:id="rId11"/>
    <p:sldId id="317" r:id="rId12"/>
    <p:sldId id="260" r:id="rId13"/>
    <p:sldId id="307" r:id="rId14"/>
    <p:sldId id="262" r:id="rId15"/>
    <p:sldId id="264" r:id="rId16"/>
    <p:sldId id="263" r:id="rId17"/>
    <p:sldId id="303" r:id="rId18"/>
    <p:sldId id="312" r:id="rId19"/>
    <p:sldId id="313" r:id="rId20"/>
    <p:sldId id="308" r:id="rId21"/>
    <p:sldId id="304" r:id="rId22"/>
    <p:sldId id="305" r:id="rId23"/>
    <p:sldId id="306" r:id="rId24"/>
    <p:sldId id="318" r:id="rId25"/>
    <p:sldId id="309" r:id="rId26"/>
    <p:sldId id="310" r:id="rId27"/>
    <p:sldId id="311" r:id="rId28"/>
    <p:sldId id="259" r:id="rId29"/>
    <p:sldId id="265" r:id="rId30"/>
    <p:sldId id="266" r:id="rId31"/>
    <p:sldId id="269" r:id="rId32"/>
    <p:sldId id="267" r:id="rId33"/>
    <p:sldId id="268" r:id="rId34"/>
    <p:sldId id="270" r:id="rId35"/>
    <p:sldId id="272" r:id="rId36"/>
    <p:sldId id="274" r:id="rId37"/>
    <p:sldId id="275" r:id="rId38"/>
    <p:sldId id="276" r:id="rId39"/>
    <p:sldId id="277" r:id="rId40"/>
    <p:sldId id="289" r:id="rId41"/>
    <p:sldId id="290" r:id="rId42"/>
    <p:sldId id="291" r:id="rId43"/>
    <p:sldId id="292" r:id="rId44"/>
    <p:sldId id="293" r:id="rId45"/>
    <p:sldId id="294" r:id="rId46"/>
    <p:sldId id="319" r:id="rId47"/>
    <p:sldId id="296" r:id="rId48"/>
    <p:sldId id="297" r:id="rId49"/>
    <p:sldId id="298" r:id="rId50"/>
    <p:sldId id="299" r:id="rId51"/>
    <p:sldId id="300" r:id="rId52"/>
    <p:sldId id="301" r:id="rId53"/>
    <p:sldId id="302" r:id="rId54"/>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98" autoAdjust="0"/>
    <p:restoredTop sz="94660"/>
  </p:normalViewPr>
  <p:slideViewPr>
    <p:cSldViewPr snapToGrid="0">
      <p:cViewPr varScale="1">
        <p:scale>
          <a:sx n="72" d="100"/>
          <a:sy n="72" d="100"/>
        </p:scale>
        <p:origin x="260" y="6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presProps" Target="presProp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tableStyles" Target="tableStyles.xml"/><Relationship Id="rId5" Type="http://schemas.openxmlformats.org/officeDocument/2006/relationships/slide" Target="slides/slide2.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viewProps" Target="viewProps.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theme" Target="theme/theme1.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0AB757-139A-1B41-B5F8-1B107E25141C}"/>
              </a:ext>
            </a:extLst>
          </p:cNvPr>
          <p:cNvSpPr>
            <a:spLocks noGrp="1"/>
          </p:cNvSpPr>
          <p:nvPr>
            <p:ph type="ctrTitle" hasCustomPrompt="1"/>
          </p:nvPr>
        </p:nvSpPr>
        <p:spPr>
          <a:xfrm>
            <a:off x="481013" y="1785938"/>
            <a:ext cx="9144000" cy="1008062"/>
          </a:xfrm>
          <a:prstGeom prst="rect">
            <a:avLst/>
          </a:prstGeom>
        </p:spPr>
        <p:txBody>
          <a:bodyPr anchor="b"/>
          <a:lstStyle>
            <a:lvl1pPr algn="l">
              <a:defRPr sz="7200" b="1" i="0">
                <a:solidFill>
                  <a:schemeClr val="tx1"/>
                </a:solidFill>
                <a:latin typeface="Montserrat ExtraBold" pitchFamily="2" charset="77"/>
              </a:defRPr>
            </a:lvl1pPr>
          </a:lstStyle>
          <a:p>
            <a:r>
              <a:rPr lang="en-US"/>
              <a:t>Your Title Here</a:t>
            </a:r>
          </a:p>
        </p:txBody>
      </p:sp>
      <p:sp>
        <p:nvSpPr>
          <p:cNvPr id="3" name="Subtitle 2">
            <a:extLst>
              <a:ext uri="{FF2B5EF4-FFF2-40B4-BE49-F238E27FC236}">
                <a16:creationId xmlns:a16="http://schemas.microsoft.com/office/drawing/2014/main" id="{E5B26FCB-8D21-894C-896F-999F44903E61}"/>
              </a:ext>
            </a:extLst>
          </p:cNvPr>
          <p:cNvSpPr>
            <a:spLocks noGrp="1"/>
          </p:cNvSpPr>
          <p:nvPr>
            <p:ph type="subTitle" idx="1" hasCustomPrompt="1"/>
          </p:nvPr>
        </p:nvSpPr>
        <p:spPr>
          <a:xfrm>
            <a:off x="481013" y="2941638"/>
            <a:ext cx="9144000" cy="1655762"/>
          </a:xfrm>
          <a:prstGeom prst="rect">
            <a:avLst/>
          </a:prstGeom>
        </p:spPr>
        <p:txBody>
          <a:bodyPr/>
          <a:lstStyle>
            <a:lvl1pPr marL="0" indent="0" algn="l">
              <a:buNone/>
              <a:defRPr sz="3200" b="1" i="0">
                <a:solidFill>
                  <a:schemeClr val="tx1"/>
                </a:solidFill>
                <a:latin typeface="Montserrat" pitchFamily="2"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Your Subtitle here</a:t>
            </a:r>
          </a:p>
        </p:txBody>
      </p:sp>
      <p:sp>
        <p:nvSpPr>
          <p:cNvPr id="15" name="Text Placeholder 14">
            <a:extLst>
              <a:ext uri="{FF2B5EF4-FFF2-40B4-BE49-F238E27FC236}">
                <a16:creationId xmlns:a16="http://schemas.microsoft.com/office/drawing/2014/main" id="{E2346DA5-6268-A649-9214-2E47B42F642E}"/>
              </a:ext>
            </a:extLst>
          </p:cNvPr>
          <p:cNvSpPr>
            <a:spLocks noGrp="1"/>
          </p:cNvSpPr>
          <p:nvPr>
            <p:ph type="body" sz="quarter" idx="10" hasCustomPrompt="1"/>
          </p:nvPr>
        </p:nvSpPr>
        <p:spPr>
          <a:xfrm>
            <a:off x="481013" y="5811089"/>
            <a:ext cx="5939247" cy="314407"/>
          </a:xfrm>
          <a:prstGeom prst="rect">
            <a:avLst/>
          </a:prstGeom>
        </p:spPr>
        <p:txBody>
          <a:bodyPr/>
          <a:lstStyle>
            <a:lvl1pPr marL="0" indent="0">
              <a:buNone/>
              <a:defRPr sz="1400" b="0" i="0">
                <a:solidFill>
                  <a:schemeClr val="tx1"/>
                </a:solidFill>
                <a:latin typeface="Montserrat" pitchFamily="2" charset="77"/>
              </a:defRPr>
            </a:lvl1pPr>
          </a:lstStyle>
          <a:p>
            <a:pPr lvl="0"/>
            <a:r>
              <a:rPr lang="en-US"/>
              <a:t>Presented By</a:t>
            </a:r>
          </a:p>
        </p:txBody>
      </p:sp>
      <p:sp>
        <p:nvSpPr>
          <p:cNvPr id="18" name="Text Placeholder 17">
            <a:extLst>
              <a:ext uri="{FF2B5EF4-FFF2-40B4-BE49-F238E27FC236}">
                <a16:creationId xmlns:a16="http://schemas.microsoft.com/office/drawing/2014/main" id="{2698584F-70AD-564D-9121-AD6D43B7FCB6}"/>
              </a:ext>
            </a:extLst>
          </p:cNvPr>
          <p:cNvSpPr>
            <a:spLocks noGrp="1"/>
          </p:cNvSpPr>
          <p:nvPr>
            <p:ph type="body" sz="quarter" idx="11" hasCustomPrompt="1"/>
          </p:nvPr>
        </p:nvSpPr>
        <p:spPr>
          <a:xfrm>
            <a:off x="481013" y="6125496"/>
            <a:ext cx="5939246" cy="245192"/>
          </a:xfrm>
          <a:prstGeom prst="rect">
            <a:avLst/>
          </a:prstGeom>
        </p:spPr>
        <p:txBody>
          <a:bodyPr/>
          <a:lstStyle>
            <a:lvl1pPr marL="0" indent="0">
              <a:buNone/>
              <a:defRPr sz="1400" b="0" i="0">
                <a:solidFill>
                  <a:schemeClr val="tx1"/>
                </a:solidFill>
                <a:latin typeface="Montserrat" pitchFamily="2" charset="77"/>
              </a:defRPr>
            </a:lvl1pPr>
          </a:lstStyle>
          <a:p>
            <a:pPr lvl="0"/>
            <a:r>
              <a:rPr lang="en-US"/>
              <a:t>Date</a:t>
            </a:r>
          </a:p>
        </p:txBody>
      </p:sp>
      <p:pic>
        <p:nvPicPr>
          <p:cNvPr id="7" name="Picture 6" descr="Logo&#10;&#10;Description automatically generated">
            <a:extLst>
              <a:ext uri="{FF2B5EF4-FFF2-40B4-BE49-F238E27FC236}">
                <a16:creationId xmlns:a16="http://schemas.microsoft.com/office/drawing/2014/main" id="{36D38024-323C-4641-8DDB-534427FA2BCD}"/>
              </a:ext>
            </a:extLst>
          </p:cNvPr>
          <p:cNvPicPr>
            <a:picLocks noChangeAspect="1"/>
          </p:cNvPicPr>
          <p:nvPr/>
        </p:nvPicPr>
        <p:blipFill>
          <a:blip r:embed="rId2"/>
          <a:stretch>
            <a:fillRect/>
          </a:stretch>
        </p:blipFill>
        <p:spPr>
          <a:xfrm>
            <a:off x="8898177" y="5841475"/>
            <a:ext cx="2812810" cy="594206"/>
          </a:xfrm>
          <a:prstGeom prst="rect">
            <a:avLst/>
          </a:prstGeom>
        </p:spPr>
      </p:pic>
    </p:spTree>
    <p:extLst>
      <p:ext uri="{BB962C8B-B14F-4D97-AF65-F5344CB8AC3E}">
        <p14:creationId xmlns:p14="http://schemas.microsoft.com/office/powerpoint/2010/main" val="1539593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C250B6-5F10-46DB-DE9B-3F1C20620B6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vi-VN"/>
          </a:p>
        </p:txBody>
      </p:sp>
      <p:sp>
        <p:nvSpPr>
          <p:cNvPr id="3" name="Subtitle 2">
            <a:extLst>
              <a:ext uri="{FF2B5EF4-FFF2-40B4-BE49-F238E27FC236}">
                <a16:creationId xmlns:a16="http://schemas.microsoft.com/office/drawing/2014/main" id="{F88FBB14-6DB6-2C40-74B2-B6EEF5B362D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vi-VN"/>
          </a:p>
        </p:txBody>
      </p:sp>
      <p:sp>
        <p:nvSpPr>
          <p:cNvPr id="4" name="Date Placeholder 3">
            <a:extLst>
              <a:ext uri="{FF2B5EF4-FFF2-40B4-BE49-F238E27FC236}">
                <a16:creationId xmlns:a16="http://schemas.microsoft.com/office/drawing/2014/main" id="{5D9082F3-8935-1F12-9304-0B96E16B3F15}"/>
              </a:ext>
            </a:extLst>
          </p:cNvPr>
          <p:cNvSpPr>
            <a:spLocks noGrp="1"/>
          </p:cNvSpPr>
          <p:nvPr>
            <p:ph type="dt" sz="half" idx="10"/>
          </p:nvPr>
        </p:nvSpPr>
        <p:spPr/>
        <p:txBody>
          <a:bodyPr/>
          <a:lstStyle/>
          <a:p>
            <a:fld id="{9EA5818A-109D-477A-A5EE-12EED6682355}" type="datetimeFigureOut">
              <a:rPr lang="vi-VN" smtClean="0"/>
              <a:t>13/06/2022</a:t>
            </a:fld>
            <a:endParaRPr lang="vi-VN"/>
          </a:p>
        </p:txBody>
      </p:sp>
      <p:sp>
        <p:nvSpPr>
          <p:cNvPr id="5" name="Footer Placeholder 4">
            <a:extLst>
              <a:ext uri="{FF2B5EF4-FFF2-40B4-BE49-F238E27FC236}">
                <a16:creationId xmlns:a16="http://schemas.microsoft.com/office/drawing/2014/main" id="{5D94ACFD-52FD-6A04-A252-CE2CC4D23F78}"/>
              </a:ext>
            </a:extLst>
          </p:cNvPr>
          <p:cNvSpPr>
            <a:spLocks noGrp="1"/>
          </p:cNvSpPr>
          <p:nvPr>
            <p:ph type="ftr" sz="quarter" idx="11"/>
          </p:nvPr>
        </p:nvSpPr>
        <p:spPr/>
        <p:txBody>
          <a:bodyPr/>
          <a:lstStyle/>
          <a:p>
            <a:endParaRPr lang="vi-VN"/>
          </a:p>
        </p:txBody>
      </p:sp>
      <p:sp>
        <p:nvSpPr>
          <p:cNvPr id="6" name="Slide Number Placeholder 5">
            <a:extLst>
              <a:ext uri="{FF2B5EF4-FFF2-40B4-BE49-F238E27FC236}">
                <a16:creationId xmlns:a16="http://schemas.microsoft.com/office/drawing/2014/main" id="{3F90A175-9F9B-B596-0901-588FA2FE8A92}"/>
              </a:ext>
            </a:extLst>
          </p:cNvPr>
          <p:cNvSpPr>
            <a:spLocks noGrp="1"/>
          </p:cNvSpPr>
          <p:nvPr>
            <p:ph type="sldNum" sz="quarter" idx="12"/>
          </p:nvPr>
        </p:nvSpPr>
        <p:spPr/>
        <p:txBody>
          <a:bodyPr/>
          <a:lstStyle/>
          <a:p>
            <a:fld id="{A55B60CE-4B7B-4626-98CA-9A47292ED5A3}" type="slidenum">
              <a:rPr lang="vi-VN" smtClean="0"/>
              <a:t>‹#›</a:t>
            </a:fld>
            <a:endParaRPr lang="vi-VN"/>
          </a:p>
        </p:txBody>
      </p:sp>
    </p:spTree>
    <p:extLst>
      <p:ext uri="{BB962C8B-B14F-4D97-AF65-F5344CB8AC3E}">
        <p14:creationId xmlns:p14="http://schemas.microsoft.com/office/powerpoint/2010/main" val="26506470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C91760-2851-3593-E5BC-1183A0A203AC}"/>
              </a:ext>
            </a:extLst>
          </p:cNvPr>
          <p:cNvSpPr>
            <a:spLocks noGrp="1"/>
          </p:cNvSpPr>
          <p:nvPr>
            <p:ph type="title"/>
          </p:nvPr>
        </p:nvSpPr>
        <p:spPr/>
        <p:txBody>
          <a:bodyPr/>
          <a:lstStyle/>
          <a:p>
            <a:r>
              <a:rPr lang="en-US"/>
              <a:t>Click to edit Master title style</a:t>
            </a:r>
            <a:endParaRPr lang="vi-VN"/>
          </a:p>
        </p:txBody>
      </p:sp>
      <p:sp>
        <p:nvSpPr>
          <p:cNvPr id="3" name="Content Placeholder 2">
            <a:extLst>
              <a:ext uri="{FF2B5EF4-FFF2-40B4-BE49-F238E27FC236}">
                <a16:creationId xmlns:a16="http://schemas.microsoft.com/office/drawing/2014/main" id="{C4B76DF9-A030-5EC2-27AB-18D251A1C6E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Date Placeholder 3">
            <a:extLst>
              <a:ext uri="{FF2B5EF4-FFF2-40B4-BE49-F238E27FC236}">
                <a16:creationId xmlns:a16="http://schemas.microsoft.com/office/drawing/2014/main" id="{C2F5941C-C217-9F45-56DA-816D5B812AA7}"/>
              </a:ext>
            </a:extLst>
          </p:cNvPr>
          <p:cNvSpPr>
            <a:spLocks noGrp="1"/>
          </p:cNvSpPr>
          <p:nvPr>
            <p:ph type="dt" sz="half" idx="10"/>
          </p:nvPr>
        </p:nvSpPr>
        <p:spPr/>
        <p:txBody>
          <a:bodyPr/>
          <a:lstStyle/>
          <a:p>
            <a:fld id="{9EA5818A-109D-477A-A5EE-12EED6682355}" type="datetimeFigureOut">
              <a:rPr lang="vi-VN" smtClean="0"/>
              <a:t>13/06/2022</a:t>
            </a:fld>
            <a:endParaRPr lang="vi-VN"/>
          </a:p>
        </p:txBody>
      </p:sp>
      <p:sp>
        <p:nvSpPr>
          <p:cNvPr id="5" name="Footer Placeholder 4">
            <a:extLst>
              <a:ext uri="{FF2B5EF4-FFF2-40B4-BE49-F238E27FC236}">
                <a16:creationId xmlns:a16="http://schemas.microsoft.com/office/drawing/2014/main" id="{F4E50071-77DD-D7DB-03F3-5C821A462A53}"/>
              </a:ext>
            </a:extLst>
          </p:cNvPr>
          <p:cNvSpPr>
            <a:spLocks noGrp="1"/>
          </p:cNvSpPr>
          <p:nvPr>
            <p:ph type="ftr" sz="quarter" idx="11"/>
          </p:nvPr>
        </p:nvSpPr>
        <p:spPr/>
        <p:txBody>
          <a:bodyPr/>
          <a:lstStyle/>
          <a:p>
            <a:endParaRPr lang="vi-VN"/>
          </a:p>
        </p:txBody>
      </p:sp>
      <p:sp>
        <p:nvSpPr>
          <p:cNvPr id="6" name="Slide Number Placeholder 5">
            <a:extLst>
              <a:ext uri="{FF2B5EF4-FFF2-40B4-BE49-F238E27FC236}">
                <a16:creationId xmlns:a16="http://schemas.microsoft.com/office/drawing/2014/main" id="{C72E3EDB-6CA5-DDAE-45AD-84594FC170D9}"/>
              </a:ext>
            </a:extLst>
          </p:cNvPr>
          <p:cNvSpPr>
            <a:spLocks noGrp="1"/>
          </p:cNvSpPr>
          <p:nvPr>
            <p:ph type="sldNum" sz="quarter" idx="12"/>
          </p:nvPr>
        </p:nvSpPr>
        <p:spPr/>
        <p:txBody>
          <a:bodyPr/>
          <a:lstStyle/>
          <a:p>
            <a:fld id="{A55B60CE-4B7B-4626-98CA-9A47292ED5A3}" type="slidenum">
              <a:rPr lang="vi-VN" smtClean="0"/>
              <a:t>‹#›</a:t>
            </a:fld>
            <a:endParaRPr lang="vi-VN"/>
          </a:p>
        </p:txBody>
      </p:sp>
    </p:spTree>
    <p:extLst>
      <p:ext uri="{BB962C8B-B14F-4D97-AF65-F5344CB8AC3E}">
        <p14:creationId xmlns:p14="http://schemas.microsoft.com/office/powerpoint/2010/main" val="270980662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0AB757-139A-1B41-B5F8-1B107E25141C}"/>
              </a:ext>
            </a:extLst>
          </p:cNvPr>
          <p:cNvSpPr>
            <a:spLocks noGrp="1"/>
          </p:cNvSpPr>
          <p:nvPr>
            <p:ph type="ctrTitle" hasCustomPrompt="1"/>
          </p:nvPr>
        </p:nvSpPr>
        <p:spPr>
          <a:xfrm>
            <a:off x="481013" y="1785938"/>
            <a:ext cx="9144000" cy="1008062"/>
          </a:xfrm>
          <a:prstGeom prst="rect">
            <a:avLst/>
          </a:prstGeom>
        </p:spPr>
        <p:txBody>
          <a:bodyPr anchor="b"/>
          <a:lstStyle>
            <a:lvl1pPr algn="l">
              <a:defRPr sz="7200" b="1" i="0">
                <a:solidFill>
                  <a:schemeClr val="tx1"/>
                </a:solidFill>
                <a:latin typeface="Montserrat ExtraBold" pitchFamily="2" charset="77"/>
              </a:defRPr>
            </a:lvl1pPr>
          </a:lstStyle>
          <a:p>
            <a:r>
              <a:rPr lang="en-US"/>
              <a:t>Your Title Here</a:t>
            </a:r>
          </a:p>
        </p:txBody>
      </p:sp>
      <p:sp>
        <p:nvSpPr>
          <p:cNvPr id="3" name="Subtitle 2">
            <a:extLst>
              <a:ext uri="{FF2B5EF4-FFF2-40B4-BE49-F238E27FC236}">
                <a16:creationId xmlns:a16="http://schemas.microsoft.com/office/drawing/2014/main" id="{E5B26FCB-8D21-894C-896F-999F44903E61}"/>
              </a:ext>
            </a:extLst>
          </p:cNvPr>
          <p:cNvSpPr>
            <a:spLocks noGrp="1"/>
          </p:cNvSpPr>
          <p:nvPr>
            <p:ph type="subTitle" idx="1" hasCustomPrompt="1"/>
          </p:nvPr>
        </p:nvSpPr>
        <p:spPr>
          <a:xfrm>
            <a:off x="481013" y="2941638"/>
            <a:ext cx="9144000" cy="1655762"/>
          </a:xfrm>
          <a:prstGeom prst="rect">
            <a:avLst/>
          </a:prstGeom>
        </p:spPr>
        <p:txBody>
          <a:bodyPr/>
          <a:lstStyle>
            <a:lvl1pPr marL="0" indent="0" algn="l">
              <a:buNone/>
              <a:defRPr sz="3200" b="1" i="0">
                <a:solidFill>
                  <a:schemeClr val="tx1"/>
                </a:solidFill>
                <a:latin typeface="Montserrat" pitchFamily="2"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Your Subtitle here</a:t>
            </a:r>
          </a:p>
        </p:txBody>
      </p:sp>
      <p:sp>
        <p:nvSpPr>
          <p:cNvPr id="15" name="Text Placeholder 14">
            <a:extLst>
              <a:ext uri="{FF2B5EF4-FFF2-40B4-BE49-F238E27FC236}">
                <a16:creationId xmlns:a16="http://schemas.microsoft.com/office/drawing/2014/main" id="{E2346DA5-6268-A649-9214-2E47B42F642E}"/>
              </a:ext>
            </a:extLst>
          </p:cNvPr>
          <p:cNvSpPr>
            <a:spLocks noGrp="1"/>
          </p:cNvSpPr>
          <p:nvPr>
            <p:ph type="body" sz="quarter" idx="10" hasCustomPrompt="1"/>
          </p:nvPr>
        </p:nvSpPr>
        <p:spPr>
          <a:xfrm>
            <a:off x="481013" y="5811089"/>
            <a:ext cx="5939247" cy="314407"/>
          </a:xfrm>
          <a:prstGeom prst="rect">
            <a:avLst/>
          </a:prstGeom>
        </p:spPr>
        <p:txBody>
          <a:bodyPr/>
          <a:lstStyle>
            <a:lvl1pPr marL="0" indent="0">
              <a:buNone/>
              <a:defRPr sz="1400" b="0" i="0">
                <a:solidFill>
                  <a:schemeClr val="tx1"/>
                </a:solidFill>
                <a:latin typeface="Montserrat" pitchFamily="2" charset="77"/>
              </a:defRPr>
            </a:lvl1pPr>
          </a:lstStyle>
          <a:p>
            <a:pPr lvl="0"/>
            <a:r>
              <a:rPr lang="en-US"/>
              <a:t>Presented By</a:t>
            </a:r>
          </a:p>
        </p:txBody>
      </p:sp>
      <p:sp>
        <p:nvSpPr>
          <p:cNvPr id="18" name="Text Placeholder 17">
            <a:extLst>
              <a:ext uri="{FF2B5EF4-FFF2-40B4-BE49-F238E27FC236}">
                <a16:creationId xmlns:a16="http://schemas.microsoft.com/office/drawing/2014/main" id="{2698584F-70AD-564D-9121-AD6D43B7FCB6}"/>
              </a:ext>
            </a:extLst>
          </p:cNvPr>
          <p:cNvSpPr>
            <a:spLocks noGrp="1"/>
          </p:cNvSpPr>
          <p:nvPr>
            <p:ph type="body" sz="quarter" idx="11" hasCustomPrompt="1"/>
          </p:nvPr>
        </p:nvSpPr>
        <p:spPr>
          <a:xfrm>
            <a:off x="481013" y="6125496"/>
            <a:ext cx="5939246" cy="245192"/>
          </a:xfrm>
          <a:prstGeom prst="rect">
            <a:avLst/>
          </a:prstGeom>
        </p:spPr>
        <p:txBody>
          <a:bodyPr/>
          <a:lstStyle>
            <a:lvl1pPr marL="0" indent="0">
              <a:buNone/>
              <a:defRPr sz="1400" b="0" i="0">
                <a:solidFill>
                  <a:schemeClr val="tx1"/>
                </a:solidFill>
                <a:latin typeface="Montserrat" pitchFamily="2" charset="77"/>
              </a:defRPr>
            </a:lvl1pPr>
          </a:lstStyle>
          <a:p>
            <a:pPr lvl="0"/>
            <a:r>
              <a:rPr lang="en-US"/>
              <a:t>Date</a:t>
            </a:r>
          </a:p>
        </p:txBody>
      </p:sp>
      <p:pic>
        <p:nvPicPr>
          <p:cNvPr id="7" name="Picture 6" descr="Logo&#10;&#10;Description automatically generated">
            <a:extLst>
              <a:ext uri="{FF2B5EF4-FFF2-40B4-BE49-F238E27FC236}">
                <a16:creationId xmlns:a16="http://schemas.microsoft.com/office/drawing/2014/main" id="{36D38024-323C-4641-8DDB-534427FA2BCD}"/>
              </a:ext>
            </a:extLst>
          </p:cNvPr>
          <p:cNvPicPr>
            <a:picLocks noChangeAspect="1"/>
          </p:cNvPicPr>
          <p:nvPr/>
        </p:nvPicPr>
        <p:blipFill>
          <a:blip r:embed="rId2"/>
          <a:stretch>
            <a:fillRect/>
          </a:stretch>
        </p:blipFill>
        <p:spPr>
          <a:xfrm>
            <a:off x="8898177" y="5841475"/>
            <a:ext cx="2812810" cy="594206"/>
          </a:xfrm>
          <a:prstGeom prst="rect">
            <a:avLst/>
          </a:prstGeom>
        </p:spPr>
      </p:pic>
    </p:spTree>
    <p:extLst>
      <p:ext uri="{BB962C8B-B14F-4D97-AF65-F5344CB8AC3E}">
        <p14:creationId xmlns:p14="http://schemas.microsoft.com/office/powerpoint/2010/main" val="142246546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E3CCE0-2C77-2A46-8173-0F76638555C2}"/>
              </a:ext>
            </a:extLst>
          </p:cNvPr>
          <p:cNvSpPr>
            <a:spLocks noGrp="1"/>
          </p:cNvSpPr>
          <p:nvPr>
            <p:ph type="title" hasCustomPrompt="1"/>
          </p:nvPr>
        </p:nvSpPr>
        <p:spPr>
          <a:xfrm>
            <a:off x="297426" y="309050"/>
            <a:ext cx="10515600" cy="618101"/>
          </a:xfrm>
          <a:prstGeom prst="rect">
            <a:avLst/>
          </a:prstGeom>
        </p:spPr>
        <p:txBody>
          <a:bodyPr/>
          <a:lstStyle>
            <a:lvl1pPr>
              <a:defRPr b="1" i="0">
                <a:solidFill>
                  <a:schemeClr val="tx1"/>
                </a:solidFill>
                <a:latin typeface="Montserrat" pitchFamily="2" charset="77"/>
              </a:defRPr>
            </a:lvl1pPr>
          </a:lstStyle>
          <a:p>
            <a:r>
              <a:rPr lang="en-US"/>
              <a:t>Title Here</a:t>
            </a:r>
          </a:p>
        </p:txBody>
      </p:sp>
      <p:sp>
        <p:nvSpPr>
          <p:cNvPr id="3" name="Slide Number Placeholder 2">
            <a:extLst>
              <a:ext uri="{FF2B5EF4-FFF2-40B4-BE49-F238E27FC236}">
                <a16:creationId xmlns:a16="http://schemas.microsoft.com/office/drawing/2014/main" id="{A5F4EAEC-E277-6B45-A755-D5A7C3B3144B}"/>
              </a:ext>
            </a:extLst>
          </p:cNvPr>
          <p:cNvSpPr>
            <a:spLocks noGrp="1"/>
          </p:cNvSpPr>
          <p:nvPr>
            <p:ph type="sldNum" sz="quarter" idx="10"/>
          </p:nvPr>
        </p:nvSpPr>
        <p:spPr>
          <a:xfrm>
            <a:off x="9324975" y="6356350"/>
            <a:ext cx="2743200" cy="365125"/>
          </a:xfrm>
          <a:prstGeom prst="rect">
            <a:avLst/>
          </a:prstGeom>
        </p:spPr>
        <p:txBody>
          <a:bodyPr/>
          <a:lstStyle>
            <a:lvl1pPr>
              <a:defRPr sz="1000" b="0" i="0">
                <a:solidFill>
                  <a:schemeClr val="tx1"/>
                </a:solidFill>
                <a:latin typeface="Montserrat Light" pitchFamily="2" charset="77"/>
              </a:defRPr>
            </a:lvl1pPr>
          </a:lstStyle>
          <a:p>
            <a:fld id="{D95E2228-2187-F842-970B-2F4F86ECEDF9}" type="slidenum">
              <a:rPr lang="en-PH"/>
              <a:pPr/>
              <a:t>‹#›</a:t>
            </a:fld>
            <a:endParaRPr lang="en-PH"/>
          </a:p>
        </p:txBody>
      </p:sp>
      <p:pic>
        <p:nvPicPr>
          <p:cNvPr id="5" name="Picture 4" descr="A picture containing shape&#10;&#10;Description automatically generated">
            <a:extLst>
              <a:ext uri="{FF2B5EF4-FFF2-40B4-BE49-F238E27FC236}">
                <a16:creationId xmlns:a16="http://schemas.microsoft.com/office/drawing/2014/main" id="{1D3B201B-7CB4-4E43-88AF-53D8E258AE11}"/>
              </a:ext>
            </a:extLst>
          </p:cNvPr>
          <p:cNvPicPr>
            <a:picLocks noChangeAspect="1"/>
          </p:cNvPicPr>
          <p:nvPr/>
        </p:nvPicPr>
        <p:blipFill>
          <a:blip r:embed="rId2"/>
          <a:stretch>
            <a:fillRect/>
          </a:stretch>
        </p:blipFill>
        <p:spPr>
          <a:xfrm>
            <a:off x="232833" y="6334320"/>
            <a:ext cx="1096433" cy="402962"/>
          </a:xfrm>
          <a:prstGeom prst="rect">
            <a:avLst/>
          </a:prstGeom>
        </p:spPr>
      </p:pic>
    </p:spTree>
    <p:extLst>
      <p:ext uri="{BB962C8B-B14F-4D97-AF65-F5344CB8AC3E}">
        <p14:creationId xmlns:p14="http://schemas.microsoft.com/office/powerpoint/2010/main" val="25038709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E3CCE0-2C77-2A46-8173-0F76638555C2}"/>
              </a:ext>
            </a:extLst>
          </p:cNvPr>
          <p:cNvSpPr>
            <a:spLocks noGrp="1"/>
          </p:cNvSpPr>
          <p:nvPr>
            <p:ph type="title" hasCustomPrompt="1"/>
          </p:nvPr>
        </p:nvSpPr>
        <p:spPr>
          <a:xfrm>
            <a:off x="297426" y="309050"/>
            <a:ext cx="10515600" cy="618101"/>
          </a:xfrm>
          <a:prstGeom prst="rect">
            <a:avLst/>
          </a:prstGeom>
        </p:spPr>
        <p:txBody>
          <a:bodyPr/>
          <a:lstStyle>
            <a:lvl1pPr>
              <a:defRPr b="1" i="0">
                <a:solidFill>
                  <a:schemeClr val="tx1"/>
                </a:solidFill>
                <a:latin typeface="Montserrat" pitchFamily="2" charset="77"/>
              </a:defRPr>
            </a:lvl1pPr>
          </a:lstStyle>
          <a:p>
            <a:r>
              <a:rPr lang="en-US"/>
              <a:t>Title Here</a:t>
            </a:r>
          </a:p>
        </p:txBody>
      </p:sp>
      <p:sp>
        <p:nvSpPr>
          <p:cNvPr id="3" name="Slide Number Placeholder 2">
            <a:extLst>
              <a:ext uri="{FF2B5EF4-FFF2-40B4-BE49-F238E27FC236}">
                <a16:creationId xmlns:a16="http://schemas.microsoft.com/office/drawing/2014/main" id="{A5F4EAEC-E277-6B45-A755-D5A7C3B3144B}"/>
              </a:ext>
            </a:extLst>
          </p:cNvPr>
          <p:cNvSpPr>
            <a:spLocks noGrp="1"/>
          </p:cNvSpPr>
          <p:nvPr>
            <p:ph type="sldNum" sz="quarter" idx="10"/>
          </p:nvPr>
        </p:nvSpPr>
        <p:spPr>
          <a:xfrm>
            <a:off x="9324975" y="6356350"/>
            <a:ext cx="2743200" cy="365125"/>
          </a:xfrm>
          <a:prstGeom prst="rect">
            <a:avLst/>
          </a:prstGeom>
        </p:spPr>
        <p:txBody>
          <a:bodyPr/>
          <a:lstStyle>
            <a:lvl1pPr>
              <a:defRPr sz="1000" b="0" i="0">
                <a:solidFill>
                  <a:schemeClr val="tx1"/>
                </a:solidFill>
                <a:latin typeface="Montserrat Light" pitchFamily="2" charset="77"/>
              </a:defRPr>
            </a:lvl1pPr>
          </a:lstStyle>
          <a:p>
            <a:fld id="{D95E2228-2187-F842-970B-2F4F86ECEDF9}" type="slidenum">
              <a:rPr lang="en-PH"/>
              <a:pPr/>
              <a:t>‹#›</a:t>
            </a:fld>
            <a:endParaRPr lang="en-PH"/>
          </a:p>
        </p:txBody>
      </p:sp>
      <p:pic>
        <p:nvPicPr>
          <p:cNvPr id="6" name="Picture 5" descr="Logo&#10;&#10;Description automatically generated">
            <a:extLst>
              <a:ext uri="{FF2B5EF4-FFF2-40B4-BE49-F238E27FC236}">
                <a16:creationId xmlns:a16="http://schemas.microsoft.com/office/drawing/2014/main" id="{99854AEA-0F58-A643-A783-B6A5FE43A0C1}"/>
              </a:ext>
            </a:extLst>
          </p:cNvPr>
          <p:cNvPicPr>
            <a:picLocks noChangeAspect="1"/>
          </p:cNvPicPr>
          <p:nvPr/>
        </p:nvPicPr>
        <p:blipFill>
          <a:blip r:embed="rId2"/>
          <a:stretch>
            <a:fillRect/>
          </a:stretch>
        </p:blipFill>
        <p:spPr>
          <a:xfrm>
            <a:off x="262800" y="6408000"/>
            <a:ext cx="1537200" cy="324733"/>
          </a:xfrm>
          <a:prstGeom prst="rect">
            <a:avLst/>
          </a:prstGeom>
        </p:spPr>
      </p:pic>
    </p:spTree>
    <p:extLst>
      <p:ext uri="{BB962C8B-B14F-4D97-AF65-F5344CB8AC3E}">
        <p14:creationId xmlns:p14="http://schemas.microsoft.com/office/powerpoint/2010/main" val="70971802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E3CCE0-2C77-2A46-8173-0F76638555C2}"/>
              </a:ext>
            </a:extLst>
          </p:cNvPr>
          <p:cNvSpPr>
            <a:spLocks noGrp="1"/>
          </p:cNvSpPr>
          <p:nvPr>
            <p:ph type="title" hasCustomPrompt="1"/>
          </p:nvPr>
        </p:nvSpPr>
        <p:spPr>
          <a:xfrm>
            <a:off x="297426" y="309050"/>
            <a:ext cx="10515600" cy="618101"/>
          </a:xfrm>
          <a:prstGeom prst="rect">
            <a:avLst/>
          </a:prstGeom>
        </p:spPr>
        <p:txBody>
          <a:bodyPr/>
          <a:lstStyle>
            <a:lvl1pPr>
              <a:defRPr b="1" i="0">
                <a:solidFill>
                  <a:schemeClr val="tx1"/>
                </a:solidFill>
                <a:latin typeface="Montserrat" pitchFamily="2" charset="77"/>
              </a:defRPr>
            </a:lvl1pPr>
          </a:lstStyle>
          <a:p>
            <a:r>
              <a:rPr lang="en-US"/>
              <a:t>Title Here</a:t>
            </a:r>
          </a:p>
        </p:txBody>
      </p:sp>
      <p:sp>
        <p:nvSpPr>
          <p:cNvPr id="3" name="Slide Number Placeholder 2">
            <a:extLst>
              <a:ext uri="{FF2B5EF4-FFF2-40B4-BE49-F238E27FC236}">
                <a16:creationId xmlns:a16="http://schemas.microsoft.com/office/drawing/2014/main" id="{A5F4EAEC-E277-6B45-A755-D5A7C3B3144B}"/>
              </a:ext>
            </a:extLst>
          </p:cNvPr>
          <p:cNvSpPr>
            <a:spLocks noGrp="1"/>
          </p:cNvSpPr>
          <p:nvPr>
            <p:ph type="sldNum" sz="quarter" idx="10"/>
          </p:nvPr>
        </p:nvSpPr>
        <p:spPr>
          <a:xfrm>
            <a:off x="9324975" y="6356350"/>
            <a:ext cx="2743200" cy="365125"/>
          </a:xfrm>
          <a:prstGeom prst="rect">
            <a:avLst/>
          </a:prstGeom>
        </p:spPr>
        <p:txBody>
          <a:bodyPr/>
          <a:lstStyle>
            <a:lvl1pPr>
              <a:defRPr sz="1000" b="0" i="0">
                <a:solidFill>
                  <a:schemeClr val="tx1"/>
                </a:solidFill>
                <a:latin typeface="Montserrat Light" pitchFamily="2" charset="77"/>
              </a:defRPr>
            </a:lvl1pPr>
          </a:lstStyle>
          <a:p>
            <a:fld id="{D95E2228-2187-F842-970B-2F4F86ECEDF9}" type="slidenum">
              <a:rPr lang="en-PH"/>
              <a:pPr/>
              <a:t>‹#›</a:t>
            </a:fld>
            <a:endParaRPr lang="en-PH"/>
          </a:p>
        </p:txBody>
      </p:sp>
      <p:sp>
        <p:nvSpPr>
          <p:cNvPr id="7" name="Text Placeholder 6">
            <a:extLst>
              <a:ext uri="{FF2B5EF4-FFF2-40B4-BE49-F238E27FC236}">
                <a16:creationId xmlns:a16="http://schemas.microsoft.com/office/drawing/2014/main" id="{CE5057F1-D8F2-F648-90CE-39F889C50708}"/>
              </a:ext>
            </a:extLst>
          </p:cNvPr>
          <p:cNvSpPr>
            <a:spLocks noGrp="1"/>
          </p:cNvSpPr>
          <p:nvPr>
            <p:ph type="body" sz="quarter" idx="11"/>
          </p:nvPr>
        </p:nvSpPr>
        <p:spPr>
          <a:xfrm>
            <a:off x="297426" y="1082317"/>
            <a:ext cx="6784821" cy="1828032"/>
          </a:xfrm>
          <a:prstGeom prst="rect">
            <a:avLst/>
          </a:prstGeom>
        </p:spPr>
        <p:txBody>
          <a:bodyPr/>
          <a:lstStyle>
            <a:lvl1pPr>
              <a:defRPr b="0" i="0">
                <a:solidFill>
                  <a:schemeClr val="tx1"/>
                </a:solidFill>
                <a:latin typeface="Montserrat" pitchFamily="2" charset="77"/>
              </a:defRPr>
            </a:lvl1pPr>
            <a:lvl2pPr>
              <a:defRPr b="0" i="0">
                <a:solidFill>
                  <a:schemeClr val="tx1"/>
                </a:solidFill>
                <a:latin typeface="Montserrat" pitchFamily="2" charset="77"/>
              </a:defRPr>
            </a:lvl2pPr>
            <a:lvl3pPr>
              <a:defRPr b="0" i="0">
                <a:solidFill>
                  <a:schemeClr val="tx1"/>
                </a:solidFill>
                <a:latin typeface="Montserrat" pitchFamily="2" charset="77"/>
              </a:defRPr>
            </a:lvl3pPr>
            <a:lvl4pPr>
              <a:defRPr b="0" i="0">
                <a:solidFill>
                  <a:schemeClr val="tx1"/>
                </a:solidFill>
                <a:latin typeface="Montserrat" pitchFamily="2" charset="77"/>
              </a:defRPr>
            </a:lvl4pPr>
            <a:lvl5pPr>
              <a:defRPr b="0" i="0">
                <a:solidFill>
                  <a:schemeClr val="tx1"/>
                </a:solidFill>
                <a:latin typeface="Montserrat" pitchFamily="2" charset="77"/>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5" descr="Logo&#10;&#10;Description automatically generated">
            <a:extLst>
              <a:ext uri="{FF2B5EF4-FFF2-40B4-BE49-F238E27FC236}">
                <a16:creationId xmlns:a16="http://schemas.microsoft.com/office/drawing/2014/main" id="{38D728CB-8BBF-FD41-85BA-64234625B1E6}"/>
              </a:ext>
            </a:extLst>
          </p:cNvPr>
          <p:cNvPicPr>
            <a:picLocks noChangeAspect="1"/>
          </p:cNvPicPr>
          <p:nvPr/>
        </p:nvPicPr>
        <p:blipFill>
          <a:blip r:embed="rId2"/>
          <a:stretch>
            <a:fillRect/>
          </a:stretch>
        </p:blipFill>
        <p:spPr>
          <a:xfrm>
            <a:off x="262800" y="6408000"/>
            <a:ext cx="1537200" cy="324733"/>
          </a:xfrm>
          <a:prstGeom prst="rect">
            <a:avLst/>
          </a:prstGeom>
        </p:spPr>
      </p:pic>
    </p:spTree>
    <p:extLst>
      <p:ext uri="{BB962C8B-B14F-4D97-AF65-F5344CB8AC3E}">
        <p14:creationId xmlns:p14="http://schemas.microsoft.com/office/powerpoint/2010/main" val="105998117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4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E3CCE0-2C77-2A46-8173-0F76638555C2}"/>
              </a:ext>
            </a:extLst>
          </p:cNvPr>
          <p:cNvSpPr>
            <a:spLocks noGrp="1"/>
          </p:cNvSpPr>
          <p:nvPr>
            <p:ph type="title" hasCustomPrompt="1"/>
          </p:nvPr>
        </p:nvSpPr>
        <p:spPr>
          <a:xfrm>
            <a:off x="297426" y="309050"/>
            <a:ext cx="10515600" cy="618101"/>
          </a:xfrm>
          <a:prstGeom prst="rect">
            <a:avLst/>
          </a:prstGeom>
        </p:spPr>
        <p:txBody>
          <a:bodyPr/>
          <a:lstStyle>
            <a:lvl1pPr>
              <a:defRPr b="1" i="0">
                <a:solidFill>
                  <a:schemeClr val="tx1"/>
                </a:solidFill>
                <a:latin typeface="Montserrat" pitchFamily="2" charset="77"/>
              </a:defRPr>
            </a:lvl1pPr>
          </a:lstStyle>
          <a:p>
            <a:r>
              <a:rPr lang="en-US"/>
              <a:t>Title Here</a:t>
            </a:r>
          </a:p>
        </p:txBody>
      </p:sp>
      <p:sp>
        <p:nvSpPr>
          <p:cNvPr id="3" name="Slide Number Placeholder 2">
            <a:extLst>
              <a:ext uri="{FF2B5EF4-FFF2-40B4-BE49-F238E27FC236}">
                <a16:creationId xmlns:a16="http://schemas.microsoft.com/office/drawing/2014/main" id="{A5F4EAEC-E277-6B45-A755-D5A7C3B3144B}"/>
              </a:ext>
            </a:extLst>
          </p:cNvPr>
          <p:cNvSpPr>
            <a:spLocks noGrp="1"/>
          </p:cNvSpPr>
          <p:nvPr>
            <p:ph type="sldNum" sz="quarter" idx="10"/>
          </p:nvPr>
        </p:nvSpPr>
        <p:spPr>
          <a:xfrm>
            <a:off x="9324975" y="6356350"/>
            <a:ext cx="2743200" cy="365125"/>
          </a:xfrm>
          <a:prstGeom prst="rect">
            <a:avLst/>
          </a:prstGeom>
        </p:spPr>
        <p:txBody>
          <a:bodyPr/>
          <a:lstStyle>
            <a:lvl1pPr>
              <a:defRPr sz="1000" b="0" i="0">
                <a:solidFill>
                  <a:schemeClr val="tx1"/>
                </a:solidFill>
                <a:latin typeface="Montserrat Light" pitchFamily="2" charset="77"/>
              </a:defRPr>
            </a:lvl1pPr>
          </a:lstStyle>
          <a:p>
            <a:fld id="{D95E2228-2187-F842-970B-2F4F86ECEDF9}" type="slidenum">
              <a:rPr lang="en-PH"/>
              <a:pPr/>
              <a:t>‹#›</a:t>
            </a:fld>
            <a:endParaRPr lang="en-PH"/>
          </a:p>
        </p:txBody>
      </p:sp>
      <p:sp>
        <p:nvSpPr>
          <p:cNvPr id="7" name="Text Placeholder 6">
            <a:extLst>
              <a:ext uri="{FF2B5EF4-FFF2-40B4-BE49-F238E27FC236}">
                <a16:creationId xmlns:a16="http://schemas.microsoft.com/office/drawing/2014/main" id="{CE5057F1-D8F2-F648-90CE-39F889C50708}"/>
              </a:ext>
            </a:extLst>
          </p:cNvPr>
          <p:cNvSpPr>
            <a:spLocks noGrp="1"/>
          </p:cNvSpPr>
          <p:nvPr>
            <p:ph type="body" sz="quarter" idx="11"/>
          </p:nvPr>
        </p:nvSpPr>
        <p:spPr>
          <a:xfrm>
            <a:off x="297427" y="1082316"/>
            <a:ext cx="5798574" cy="5554457"/>
          </a:xfrm>
          <a:prstGeom prst="rect">
            <a:avLst/>
          </a:prstGeom>
        </p:spPr>
        <p:txBody>
          <a:bodyPr/>
          <a:lstStyle>
            <a:lvl1pPr>
              <a:defRPr b="0" i="0">
                <a:solidFill>
                  <a:schemeClr val="tx1"/>
                </a:solidFill>
                <a:latin typeface="Montserrat" pitchFamily="2" charset="77"/>
              </a:defRPr>
            </a:lvl1pPr>
            <a:lvl2pPr>
              <a:defRPr b="0" i="0">
                <a:solidFill>
                  <a:schemeClr val="tx1"/>
                </a:solidFill>
                <a:latin typeface="Montserrat" pitchFamily="2" charset="77"/>
              </a:defRPr>
            </a:lvl2pPr>
            <a:lvl3pPr>
              <a:defRPr b="0" i="0">
                <a:solidFill>
                  <a:schemeClr val="tx1"/>
                </a:solidFill>
                <a:latin typeface="Montserrat" pitchFamily="2" charset="77"/>
              </a:defRPr>
            </a:lvl3pPr>
            <a:lvl4pPr>
              <a:defRPr b="0" i="0">
                <a:solidFill>
                  <a:schemeClr val="tx1"/>
                </a:solidFill>
                <a:latin typeface="Montserrat" pitchFamily="2" charset="77"/>
              </a:defRPr>
            </a:lvl4pPr>
            <a:lvl5pPr>
              <a:defRPr b="0" i="0">
                <a:solidFill>
                  <a:schemeClr val="tx1"/>
                </a:solidFill>
                <a:latin typeface="Montserrat" pitchFamily="2" charset="77"/>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6">
            <a:extLst>
              <a:ext uri="{FF2B5EF4-FFF2-40B4-BE49-F238E27FC236}">
                <a16:creationId xmlns:a16="http://schemas.microsoft.com/office/drawing/2014/main" id="{B2C0E24E-15E3-034D-914F-A4AE8E65F814}"/>
              </a:ext>
            </a:extLst>
          </p:cNvPr>
          <p:cNvSpPr>
            <a:spLocks noGrp="1"/>
          </p:cNvSpPr>
          <p:nvPr>
            <p:ph type="body" sz="quarter" idx="12"/>
          </p:nvPr>
        </p:nvSpPr>
        <p:spPr>
          <a:xfrm>
            <a:off x="6172201" y="1097832"/>
            <a:ext cx="5798574" cy="5554457"/>
          </a:xfrm>
          <a:prstGeom prst="rect">
            <a:avLst/>
          </a:prstGeom>
        </p:spPr>
        <p:txBody>
          <a:bodyPr/>
          <a:lstStyle>
            <a:lvl1pPr>
              <a:defRPr b="0" i="0">
                <a:solidFill>
                  <a:schemeClr val="tx1"/>
                </a:solidFill>
                <a:latin typeface="Montserrat" pitchFamily="2" charset="77"/>
              </a:defRPr>
            </a:lvl1pPr>
            <a:lvl2pPr>
              <a:defRPr b="0" i="0">
                <a:solidFill>
                  <a:schemeClr val="tx1"/>
                </a:solidFill>
                <a:latin typeface="Montserrat" pitchFamily="2" charset="77"/>
              </a:defRPr>
            </a:lvl2pPr>
            <a:lvl3pPr>
              <a:defRPr b="0" i="0">
                <a:solidFill>
                  <a:schemeClr val="tx1"/>
                </a:solidFill>
                <a:latin typeface="Montserrat" pitchFamily="2" charset="77"/>
              </a:defRPr>
            </a:lvl3pPr>
            <a:lvl4pPr>
              <a:defRPr b="0" i="0">
                <a:solidFill>
                  <a:schemeClr val="tx1"/>
                </a:solidFill>
                <a:latin typeface="Montserrat" pitchFamily="2" charset="77"/>
              </a:defRPr>
            </a:lvl4pPr>
            <a:lvl5pPr>
              <a:defRPr b="0" i="0">
                <a:solidFill>
                  <a:schemeClr val="tx1"/>
                </a:solidFill>
                <a:latin typeface="Montserrat" pitchFamily="2" charset="77"/>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5327950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5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E3CCE0-2C77-2A46-8173-0F76638555C2}"/>
              </a:ext>
            </a:extLst>
          </p:cNvPr>
          <p:cNvSpPr>
            <a:spLocks noGrp="1"/>
          </p:cNvSpPr>
          <p:nvPr>
            <p:ph type="title" hasCustomPrompt="1"/>
          </p:nvPr>
        </p:nvSpPr>
        <p:spPr>
          <a:xfrm>
            <a:off x="297426" y="309050"/>
            <a:ext cx="10515600" cy="618101"/>
          </a:xfrm>
          <a:prstGeom prst="rect">
            <a:avLst/>
          </a:prstGeom>
        </p:spPr>
        <p:txBody>
          <a:bodyPr/>
          <a:lstStyle>
            <a:lvl1pPr>
              <a:defRPr b="1" i="0">
                <a:solidFill>
                  <a:schemeClr val="tx1"/>
                </a:solidFill>
                <a:latin typeface="Montserrat" pitchFamily="2" charset="77"/>
              </a:defRPr>
            </a:lvl1pPr>
          </a:lstStyle>
          <a:p>
            <a:r>
              <a:rPr lang="en-US"/>
              <a:t>Title Here</a:t>
            </a:r>
          </a:p>
        </p:txBody>
      </p:sp>
      <p:sp>
        <p:nvSpPr>
          <p:cNvPr id="3" name="Slide Number Placeholder 2">
            <a:extLst>
              <a:ext uri="{FF2B5EF4-FFF2-40B4-BE49-F238E27FC236}">
                <a16:creationId xmlns:a16="http://schemas.microsoft.com/office/drawing/2014/main" id="{A5F4EAEC-E277-6B45-A755-D5A7C3B3144B}"/>
              </a:ext>
            </a:extLst>
          </p:cNvPr>
          <p:cNvSpPr>
            <a:spLocks noGrp="1"/>
          </p:cNvSpPr>
          <p:nvPr>
            <p:ph type="sldNum" sz="quarter" idx="10"/>
          </p:nvPr>
        </p:nvSpPr>
        <p:spPr>
          <a:xfrm>
            <a:off x="9324975" y="6356350"/>
            <a:ext cx="2743200" cy="365125"/>
          </a:xfrm>
          <a:prstGeom prst="rect">
            <a:avLst/>
          </a:prstGeom>
        </p:spPr>
        <p:txBody>
          <a:bodyPr/>
          <a:lstStyle>
            <a:lvl1pPr>
              <a:defRPr sz="1000" b="0" i="0">
                <a:solidFill>
                  <a:schemeClr val="tx1"/>
                </a:solidFill>
                <a:latin typeface="Montserrat Light" pitchFamily="2" charset="77"/>
              </a:defRPr>
            </a:lvl1pPr>
          </a:lstStyle>
          <a:p>
            <a:fld id="{D95E2228-2187-F842-970B-2F4F86ECEDF9}" type="slidenum">
              <a:rPr lang="en-PH"/>
              <a:pPr/>
              <a:t>‹#›</a:t>
            </a:fld>
            <a:endParaRPr lang="en-PH"/>
          </a:p>
        </p:txBody>
      </p:sp>
      <p:sp>
        <p:nvSpPr>
          <p:cNvPr id="7" name="Text Placeholder 6">
            <a:extLst>
              <a:ext uri="{FF2B5EF4-FFF2-40B4-BE49-F238E27FC236}">
                <a16:creationId xmlns:a16="http://schemas.microsoft.com/office/drawing/2014/main" id="{CE5057F1-D8F2-F648-90CE-39F889C50708}"/>
              </a:ext>
            </a:extLst>
          </p:cNvPr>
          <p:cNvSpPr>
            <a:spLocks noGrp="1"/>
          </p:cNvSpPr>
          <p:nvPr>
            <p:ph type="body" sz="quarter" idx="11"/>
          </p:nvPr>
        </p:nvSpPr>
        <p:spPr>
          <a:xfrm>
            <a:off x="297426" y="4238371"/>
            <a:ext cx="11770748" cy="2310579"/>
          </a:xfrm>
          <a:prstGeom prst="rect">
            <a:avLst/>
          </a:prstGeom>
        </p:spPr>
        <p:txBody>
          <a:bodyPr/>
          <a:lstStyle>
            <a:lvl1pPr>
              <a:defRPr b="0" i="0">
                <a:solidFill>
                  <a:schemeClr val="tx1"/>
                </a:solidFill>
                <a:latin typeface="Montserrat" pitchFamily="2" charset="77"/>
              </a:defRPr>
            </a:lvl1pPr>
            <a:lvl2pPr>
              <a:defRPr b="0" i="0">
                <a:solidFill>
                  <a:schemeClr val="tx1"/>
                </a:solidFill>
                <a:latin typeface="Montserrat" pitchFamily="2" charset="77"/>
              </a:defRPr>
            </a:lvl2pPr>
            <a:lvl3pPr>
              <a:defRPr b="0" i="0">
                <a:solidFill>
                  <a:schemeClr val="tx1"/>
                </a:solidFill>
                <a:latin typeface="Montserrat" pitchFamily="2" charset="77"/>
              </a:defRPr>
            </a:lvl3pPr>
            <a:lvl4pPr>
              <a:defRPr b="0" i="0">
                <a:solidFill>
                  <a:schemeClr val="tx1"/>
                </a:solidFill>
                <a:latin typeface="Montserrat" pitchFamily="2" charset="77"/>
              </a:defRPr>
            </a:lvl4pPr>
            <a:lvl5pPr>
              <a:defRPr b="0" i="0">
                <a:solidFill>
                  <a:schemeClr val="tx1"/>
                </a:solidFill>
                <a:latin typeface="Montserrat" pitchFamily="2" charset="77"/>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B8F0CDC9-5D2E-8340-99BE-631E48CF5308}"/>
              </a:ext>
            </a:extLst>
          </p:cNvPr>
          <p:cNvSpPr>
            <a:spLocks noGrp="1"/>
          </p:cNvSpPr>
          <p:nvPr>
            <p:ph sz="quarter" idx="12"/>
          </p:nvPr>
        </p:nvSpPr>
        <p:spPr>
          <a:xfrm>
            <a:off x="297426" y="1179358"/>
            <a:ext cx="11770748" cy="2904817"/>
          </a:xfrm>
          <a:prstGeom prst="rect">
            <a:avLst/>
          </a:prstGeom>
        </p:spPr>
        <p:txBody>
          <a:bodyPr/>
          <a:lstStyle>
            <a:lvl1pPr>
              <a:defRPr>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129170975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7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E3CCE0-2C77-2A46-8173-0F76638555C2}"/>
              </a:ext>
            </a:extLst>
          </p:cNvPr>
          <p:cNvSpPr>
            <a:spLocks noGrp="1"/>
          </p:cNvSpPr>
          <p:nvPr>
            <p:ph type="title" hasCustomPrompt="1"/>
          </p:nvPr>
        </p:nvSpPr>
        <p:spPr>
          <a:xfrm>
            <a:off x="297426" y="309050"/>
            <a:ext cx="10515600" cy="618101"/>
          </a:xfrm>
          <a:prstGeom prst="rect">
            <a:avLst/>
          </a:prstGeom>
        </p:spPr>
        <p:txBody>
          <a:bodyPr/>
          <a:lstStyle>
            <a:lvl1pPr>
              <a:defRPr b="1" i="0">
                <a:solidFill>
                  <a:schemeClr val="tx1"/>
                </a:solidFill>
                <a:latin typeface="Montserrat" pitchFamily="2" charset="77"/>
              </a:defRPr>
            </a:lvl1pPr>
          </a:lstStyle>
          <a:p>
            <a:r>
              <a:rPr lang="en-US"/>
              <a:t>Title Here</a:t>
            </a:r>
          </a:p>
        </p:txBody>
      </p:sp>
      <p:sp>
        <p:nvSpPr>
          <p:cNvPr id="3" name="Slide Number Placeholder 2">
            <a:extLst>
              <a:ext uri="{FF2B5EF4-FFF2-40B4-BE49-F238E27FC236}">
                <a16:creationId xmlns:a16="http://schemas.microsoft.com/office/drawing/2014/main" id="{A5F4EAEC-E277-6B45-A755-D5A7C3B3144B}"/>
              </a:ext>
            </a:extLst>
          </p:cNvPr>
          <p:cNvSpPr>
            <a:spLocks noGrp="1"/>
          </p:cNvSpPr>
          <p:nvPr>
            <p:ph type="sldNum" sz="quarter" idx="10"/>
          </p:nvPr>
        </p:nvSpPr>
        <p:spPr>
          <a:xfrm>
            <a:off x="9324975" y="6356350"/>
            <a:ext cx="2743200" cy="365125"/>
          </a:xfrm>
          <a:prstGeom prst="rect">
            <a:avLst/>
          </a:prstGeom>
        </p:spPr>
        <p:txBody>
          <a:bodyPr/>
          <a:lstStyle>
            <a:lvl1pPr>
              <a:defRPr sz="1000" b="0" i="0">
                <a:solidFill>
                  <a:schemeClr val="tx1"/>
                </a:solidFill>
                <a:latin typeface="Montserrat" pitchFamily="2" charset="77"/>
              </a:defRPr>
            </a:lvl1pPr>
          </a:lstStyle>
          <a:p>
            <a:fld id="{D95E2228-2187-F842-970B-2F4F86ECEDF9}" type="slidenum">
              <a:rPr lang="en-PH"/>
              <a:pPr/>
              <a:t>‹#›</a:t>
            </a:fld>
            <a:endParaRPr lang="en-PH"/>
          </a:p>
        </p:txBody>
      </p:sp>
      <p:sp>
        <p:nvSpPr>
          <p:cNvPr id="7" name="Text Placeholder 6">
            <a:extLst>
              <a:ext uri="{FF2B5EF4-FFF2-40B4-BE49-F238E27FC236}">
                <a16:creationId xmlns:a16="http://schemas.microsoft.com/office/drawing/2014/main" id="{CE5057F1-D8F2-F648-90CE-39F889C50708}"/>
              </a:ext>
            </a:extLst>
          </p:cNvPr>
          <p:cNvSpPr>
            <a:spLocks noGrp="1"/>
          </p:cNvSpPr>
          <p:nvPr>
            <p:ph type="body" sz="quarter" idx="11"/>
          </p:nvPr>
        </p:nvSpPr>
        <p:spPr>
          <a:xfrm>
            <a:off x="297426" y="4238371"/>
            <a:ext cx="5798574" cy="2310579"/>
          </a:xfrm>
          <a:prstGeom prst="rect">
            <a:avLst/>
          </a:prstGeom>
        </p:spPr>
        <p:txBody>
          <a:bodyPr/>
          <a:lstStyle>
            <a:lvl1pPr>
              <a:defRPr b="0" i="0">
                <a:solidFill>
                  <a:schemeClr val="tx1"/>
                </a:solidFill>
                <a:latin typeface="Montserrat" pitchFamily="2" charset="77"/>
              </a:defRPr>
            </a:lvl1pPr>
            <a:lvl2pPr>
              <a:defRPr b="0" i="0">
                <a:solidFill>
                  <a:schemeClr val="tx1"/>
                </a:solidFill>
                <a:latin typeface="Montserrat" pitchFamily="2" charset="77"/>
              </a:defRPr>
            </a:lvl2pPr>
            <a:lvl3pPr>
              <a:defRPr b="0" i="0">
                <a:solidFill>
                  <a:schemeClr val="tx1"/>
                </a:solidFill>
                <a:latin typeface="Montserrat" pitchFamily="2" charset="77"/>
              </a:defRPr>
            </a:lvl3pPr>
            <a:lvl4pPr>
              <a:defRPr b="0" i="0">
                <a:solidFill>
                  <a:schemeClr val="tx1"/>
                </a:solidFill>
                <a:latin typeface="Montserrat" pitchFamily="2" charset="77"/>
              </a:defRPr>
            </a:lvl4pPr>
            <a:lvl5pPr>
              <a:defRPr b="0" i="0">
                <a:solidFill>
                  <a:schemeClr val="tx1"/>
                </a:solidFill>
                <a:latin typeface="Montserrat" pitchFamily="2" charset="77"/>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B8F0CDC9-5D2E-8340-99BE-631E48CF5308}"/>
              </a:ext>
            </a:extLst>
          </p:cNvPr>
          <p:cNvSpPr>
            <a:spLocks noGrp="1"/>
          </p:cNvSpPr>
          <p:nvPr>
            <p:ph sz="quarter" idx="12"/>
          </p:nvPr>
        </p:nvSpPr>
        <p:spPr>
          <a:xfrm>
            <a:off x="297426" y="1179358"/>
            <a:ext cx="11770748" cy="2904817"/>
          </a:xfrm>
          <a:prstGeom prst="rect">
            <a:avLst/>
          </a:prstGeom>
        </p:spPr>
        <p:txBody>
          <a:bodyPr/>
          <a:lstStyle>
            <a:lvl1pPr>
              <a:defRPr b="0" i="0">
                <a:solidFill>
                  <a:schemeClr val="tx1"/>
                </a:solidFill>
                <a:latin typeface="Montserrat" pitchFamily="2" charset="77"/>
              </a:defRPr>
            </a:lvl1pPr>
          </a:lstStyle>
          <a:p>
            <a:pPr lvl="0"/>
            <a:r>
              <a:rPr lang="en-US"/>
              <a:t>Click to edit Master text styles</a:t>
            </a:r>
          </a:p>
        </p:txBody>
      </p:sp>
      <p:sp>
        <p:nvSpPr>
          <p:cNvPr id="6" name="Text Placeholder 6">
            <a:extLst>
              <a:ext uri="{FF2B5EF4-FFF2-40B4-BE49-F238E27FC236}">
                <a16:creationId xmlns:a16="http://schemas.microsoft.com/office/drawing/2014/main" id="{08CB3E4B-6DE3-474A-80F2-1198F2471C5A}"/>
              </a:ext>
            </a:extLst>
          </p:cNvPr>
          <p:cNvSpPr>
            <a:spLocks noGrp="1"/>
          </p:cNvSpPr>
          <p:nvPr>
            <p:ph type="body" sz="quarter" idx="13"/>
          </p:nvPr>
        </p:nvSpPr>
        <p:spPr>
          <a:xfrm>
            <a:off x="6182800" y="4238370"/>
            <a:ext cx="5798574" cy="2310579"/>
          </a:xfrm>
          <a:prstGeom prst="rect">
            <a:avLst/>
          </a:prstGeom>
        </p:spPr>
        <p:txBody>
          <a:bodyPr/>
          <a:lstStyle>
            <a:lvl1pPr>
              <a:defRPr b="0" i="0">
                <a:solidFill>
                  <a:schemeClr val="tx1"/>
                </a:solidFill>
                <a:latin typeface="Montserrat" pitchFamily="2" charset="77"/>
              </a:defRPr>
            </a:lvl1pPr>
            <a:lvl2pPr>
              <a:defRPr b="0" i="0">
                <a:solidFill>
                  <a:schemeClr val="tx1"/>
                </a:solidFill>
                <a:latin typeface="Montserrat" pitchFamily="2" charset="77"/>
              </a:defRPr>
            </a:lvl2pPr>
            <a:lvl3pPr>
              <a:defRPr b="0" i="0">
                <a:solidFill>
                  <a:schemeClr val="tx1"/>
                </a:solidFill>
                <a:latin typeface="Montserrat" pitchFamily="2" charset="77"/>
              </a:defRPr>
            </a:lvl3pPr>
            <a:lvl4pPr>
              <a:defRPr b="0" i="0">
                <a:solidFill>
                  <a:schemeClr val="tx1"/>
                </a:solidFill>
                <a:latin typeface="Montserrat" pitchFamily="2" charset="77"/>
              </a:defRPr>
            </a:lvl4pPr>
            <a:lvl5pPr>
              <a:defRPr b="0" i="0">
                <a:solidFill>
                  <a:schemeClr val="tx1"/>
                </a:solidFill>
                <a:latin typeface="Montserrat" pitchFamily="2" charset="77"/>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6656672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8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E3CCE0-2C77-2A46-8173-0F76638555C2}"/>
              </a:ext>
            </a:extLst>
          </p:cNvPr>
          <p:cNvSpPr>
            <a:spLocks noGrp="1"/>
          </p:cNvSpPr>
          <p:nvPr>
            <p:ph type="title" hasCustomPrompt="1"/>
          </p:nvPr>
        </p:nvSpPr>
        <p:spPr>
          <a:xfrm>
            <a:off x="297426" y="309050"/>
            <a:ext cx="10515600" cy="618101"/>
          </a:xfrm>
          <a:prstGeom prst="rect">
            <a:avLst/>
          </a:prstGeom>
        </p:spPr>
        <p:txBody>
          <a:bodyPr/>
          <a:lstStyle>
            <a:lvl1pPr>
              <a:defRPr b="1" i="0">
                <a:solidFill>
                  <a:schemeClr val="tx1"/>
                </a:solidFill>
                <a:latin typeface="Montserrat" pitchFamily="2" charset="77"/>
              </a:defRPr>
            </a:lvl1pPr>
          </a:lstStyle>
          <a:p>
            <a:r>
              <a:rPr lang="en-US"/>
              <a:t>Title Here</a:t>
            </a:r>
          </a:p>
        </p:txBody>
      </p:sp>
      <p:sp>
        <p:nvSpPr>
          <p:cNvPr id="3" name="Slide Number Placeholder 2">
            <a:extLst>
              <a:ext uri="{FF2B5EF4-FFF2-40B4-BE49-F238E27FC236}">
                <a16:creationId xmlns:a16="http://schemas.microsoft.com/office/drawing/2014/main" id="{A5F4EAEC-E277-6B45-A755-D5A7C3B3144B}"/>
              </a:ext>
            </a:extLst>
          </p:cNvPr>
          <p:cNvSpPr>
            <a:spLocks noGrp="1"/>
          </p:cNvSpPr>
          <p:nvPr>
            <p:ph type="sldNum" sz="quarter" idx="10"/>
          </p:nvPr>
        </p:nvSpPr>
        <p:spPr>
          <a:xfrm>
            <a:off x="9324975" y="6356350"/>
            <a:ext cx="2743200" cy="365125"/>
          </a:xfrm>
          <a:prstGeom prst="rect">
            <a:avLst/>
          </a:prstGeom>
        </p:spPr>
        <p:txBody>
          <a:bodyPr/>
          <a:lstStyle>
            <a:lvl1pPr>
              <a:defRPr sz="1000" b="0" i="0">
                <a:solidFill>
                  <a:schemeClr val="tx1"/>
                </a:solidFill>
                <a:latin typeface="Montserrat Light" pitchFamily="2" charset="77"/>
              </a:defRPr>
            </a:lvl1pPr>
          </a:lstStyle>
          <a:p>
            <a:fld id="{D95E2228-2187-F842-970B-2F4F86ECEDF9}" type="slidenum">
              <a:rPr lang="en-PH"/>
              <a:pPr/>
              <a:t>‹#›</a:t>
            </a:fld>
            <a:endParaRPr lang="en-PH"/>
          </a:p>
        </p:txBody>
      </p:sp>
      <p:sp>
        <p:nvSpPr>
          <p:cNvPr id="7" name="Text Placeholder 6">
            <a:extLst>
              <a:ext uri="{FF2B5EF4-FFF2-40B4-BE49-F238E27FC236}">
                <a16:creationId xmlns:a16="http://schemas.microsoft.com/office/drawing/2014/main" id="{CE5057F1-D8F2-F648-90CE-39F889C50708}"/>
              </a:ext>
            </a:extLst>
          </p:cNvPr>
          <p:cNvSpPr>
            <a:spLocks noGrp="1"/>
          </p:cNvSpPr>
          <p:nvPr>
            <p:ph type="body" sz="quarter" idx="11"/>
          </p:nvPr>
        </p:nvSpPr>
        <p:spPr>
          <a:xfrm>
            <a:off x="297426" y="1269646"/>
            <a:ext cx="5798574" cy="2904149"/>
          </a:xfrm>
          <a:prstGeom prst="rect">
            <a:avLst/>
          </a:prstGeom>
        </p:spPr>
        <p:txBody>
          <a:bodyPr/>
          <a:lstStyle>
            <a:lvl1pPr>
              <a:defRPr b="0" i="0">
                <a:solidFill>
                  <a:schemeClr val="tx1"/>
                </a:solidFill>
                <a:latin typeface="Montserrat" pitchFamily="2" charset="77"/>
              </a:defRPr>
            </a:lvl1pPr>
            <a:lvl2pPr>
              <a:defRPr b="0" i="0">
                <a:solidFill>
                  <a:schemeClr val="tx1"/>
                </a:solidFill>
                <a:latin typeface="Montserrat" pitchFamily="2" charset="77"/>
              </a:defRPr>
            </a:lvl2pPr>
            <a:lvl3pPr>
              <a:defRPr b="0" i="0">
                <a:solidFill>
                  <a:schemeClr val="tx1"/>
                </a:solidFill>
                <a:latin typeface="Montserrat" pitchFamily="2" charset="77"/>
              </a:defRPr>
            </a:lvl3pPr>
            <a:lvl4pPr>
              <a:defRPr b="0" i="0">
                <a:solidFill>
                  <a:schemeClr val="tx1"/>
                </a:solidFill>
                <a:latin typeface="Montserrat" pitchFamily="2" charset="77"/>
              </a:defRPr>
            </a:lvl4pPr>
            <a:lvl5pPr>
              <a:defRPr b="0" i="0">
                <a:solidFill>
                  <a:schemeClr val="tx1"/>
                </a:solidFill>
                <a:latin typeface="Montserrat" pitchFamily="2" charset="77"/>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B8F0CDC9-5D2E-8340-99BE-631E48CF5308}"/>
              </a:ext>
            </a:extLst>
          </p:cNvPr>
          <p:cNvSpPr>
            <a:spLocks noGrp="1"/>
          </p:cNvSpPr>
          <p:nvPr>
            <p:ph sz="quarter" idx="12"/>
          </p:nvPr>
        </p:nvSpPr>
        <p:spPr>
          <a:xfrm>
            <a:off x="6269601" y="1268978"/>
            <a:ext cx="5798574" cy="2904817"/>
          </a:xfrm>
          <a:prstGeom prst="rect">
            <a:avLst/>
          </a:prstGeom>
        </p:spPr>
        <p:txBody>
          <a:bodyPr/>
          <a:lstStyle>
            <a:lvl1pPr>
              <a:defRPr>
                <a:solidFill>
                  <a:schemeClr val="tx1"/>
                </a:solidFill>
              </a:defRPr>
            </a:lvl1pPr>
          </a:lstStyle>
          <a:p>
            <a:pPr lvl="0"/>
            <a:r>
              <a:rPr lang="en-US"/>
              <a:t>Click to edit Master text styles</a:t>
            </a:r>
          </a:p>
        </p:txBody>
      </p:sp>
      <p:sp>
        <p:nvSpPr>
          <p:cNvPr id="6" name="Text Placeholder 6">
            <a:extLst>
              <a:ext uri="{FF2B5EF4-FFF2-40B4-BE49-F238E27FC236}">
                <a16:creationId xmlns:a16="http://schemas.microsoft.com/office/drawing/2014/main" id="{08CB3E4B-6DE3-474A-80F2-1198F2471C5A}"/>
              </a:ext>
            </a:extLst>
          </p:cNvPr>
          <p:cNvSpPr>
            <a:spLocks noGrp="1"/>
          </p:cNvSpPr>
          <p:nvPr>
            <p:ph type="body" sz="quarter" idx="13"/>
          </p:nvPr>
        </p:nvSpPr>
        <p:spPr>
          <a:xfrm>
            <a:off x="6269601" y="4228333"/>
            <a:ext cx="5798574" cy="2310579"/>
          </a:xfrm>
          <a:prstGeom prst="rect">
            <a:avLst/>
          </a:prstGeom>
        </p:spPr>
        <p:txBody>
          <a:bodyPr/>
          <a:lstStyle>
            <a:lvl1pPr>
              <a:defRPr b="0" i="0">
                <a:solidFill>
                  <a:schemeClr val="tx1"/>
                </a:solidFill>
                <a:latin typeface="Montserrat" pitchFamily="2" charset="77"/>
              </a:defRPr>
            </a:lvl1pPr>
            <a:lvl2pPr>
              <a:defRPr b="0" i="0">
                <a:solidFill>
                  <a:schemeClr val="tx1"/>
                </a:solidFill>
                <a:latin typeface="Montserrat" pitchFamily="2" charset="77"/>
              </a:defRPr>
            </a:lvl2pPr>
            <a:lvl3pPr>
              <a:defRPr b="0" i="0">
                <a:solidFill>
                  <a:schemeClr val="tx1"/>
                </a:solidFill>
                <a:latin typeface="Montserrat" pitchFamily="2" charset="77"/>
              </a:defRPr>
            </a:lvl3pPr>
            <a:lvl4pPr>
              <a:defRPr b="0" i="0">
                <a:solidFill>
                  <a:schemeClr val="tx1"/>
                </a:solidFill>
                <a:latin typeface="Montserrat" pitchFamily="2" charset="77"/>
              </a:defRPr>
            </a:lvl4pPr>
            <a:lvl5pPr>
              <a:defRPr b="0" i="0">
                <a:solidFill>
                  <a:schemeClr val="tx1"/>
                </a:solidFill>
                <a:latin typeface="Montserrat" pitchFamily="2" charset="77"/>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8">
            <a:extLst>
              <a:ext uri="{FF2B5EF4-FFF2-40B4-BE49-F238E27FC236}">
                <a16:creationId xmlns:a16="http://schemas.microsoft.com/office/drawing/2014/main" id="{364C0C76-C16B-8B43-9D5C-C60243354B15}"/>
              </a:ext>
            </a:extLst>
          </p:cNvPr>
          <p:cNvSpPr>
            <a:spLocks noGrp="1"/>
          </p:cNvSpPr>
          <p:nvPr>
            <p:ph sz="quarter" idx="14"/>
          </p:nvPr>
        </p:nvSpPr>
        <p:spPr>
          <a:xfrm>
            <a:off x="297426" y="4238372"/>
            <a:ext cx="5798574" cy="2310579"/>
          </a:xfrm>
          <a:prstGeom prst="rect">
            <a:avLst/>
          </a:prstGeom>
        </p:spPr>
        <p:txBody>
          <a:bodyPr/>
          <a:lstStyle>
            <a:lvl1pPr>
              <a:defRPr>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39556229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E3CCE0-2C77-2A46-8173-0F76638555C2}"/>
              </a:ext>
            </a:extLst>
          </p:cNvPr>
          <p:cNvSpPr>
            <a:spLocks noGrp="1"/>
          </p:cNvSpPr>
          <p:nvPr>
            <p:ph type="title" hasCustomPrompt="1"/>
          </p:nvPr>
        </p:nvSpPr>
        <p:spPr>
          <a:xfrm>
            <a:off x="297426" y="309050"/>
            <a:ext cx="10515600" cy="618101"/>
          </a:xfrm>
          <a:prstGeom prst="rect">
            <a:avLst/>
          </a:prstGeom>
        </p:spPr>
        <p:txBody>
          <a:bodyPr/>
          <a:lstStyle>
            <a:lvl1pPr>
              <a:defRPr b="1" i="0">
                <a:solidFill>
                  <a:schemeClr val="tx1"/>
                </a:solidFill>
                <a:latin typeface="Montserrat" pitchFamily="2" charset="77"/>
              </a:defRPr>
            </a:lvl1pPr>
          </a:lstStyle>
          <a:p>
            <a:r>
              <a:rPr lang="en-US"/>
              <a:t>Title Here</a:t>
            </a:r>
          </a:p>
        </p:txBody>
      </p:sp>
      <p:sp>
        <p:nvSpPr>
          <p:cNvPr id="3" name="Slide Number Placeholder 2">
            <a:extLst>
              <a:ext uri="{FF2B5EF4-FFF2-40B4-BE49-F238E27FC236}">
                <a16:creationId xmlns:a16="http://schemas.microsoft.com/office/drawing/2014/main" id="{A5F4EAEC-E277-6B45-A755-D5A7C3B3144B}"/>
              </a:ext>
            </a:extLst>
          </p:cNvPr>
          <p:cNvSpPr>
            <a:spLocks noGrp="1"/>
          </p:cNvSpPr>
          <p:nvPr>
            <p:ph type="sldNum" sz="quarter" idx="10"/>
          </p:nvPr>
        </p:nvSpPr>
        <p:spPr>
          <a:xfrm>
            <a:off x="9324975" y="6356350"/>
            <a:ext cx="2743200" cy="365125"/>
          </a:xfrm>
          <a:prstGeom prst="rect">
            <a:avLst/>
          </a:prstGeom>
        </p:spPr>
        <p:txBody>
          <a:bodyPr/>
          <a:lstStyle>
            <a:lvl1pPr>
              <a:defRPr sz="1000" b="0" i="0">
                <a:solidFill>
                  <a:schemeClr val="tx1"/>
                </a:solidFill>
                <a:latin typeface="Montserrat Light" pitchFamily="2" charset="77"/>
              </a:defRPr>
            </a:lvl1pPr>
          </a:lstStyle>
          <a:p>
            <a:fld id="{A55B60CE-4B7B-4626-98CA-9A47292ED5A3}" type="slidenum">
              <a:rPr lang="vi-VN" smtClean="0"/>
              <a:t>‹#›</a:t>
            </a:fld>
            <a:endParaRPr lang="vi-VN"/>
          </a:p>
        </p:txBody>
      </p:sp>
      <p:pic>
        <p:nvPicPr>
          <p:cNvPr id="8" name="Picture 7" descr="Logo&#10;&#10;Description automatically generated">
            <a:extLst>
              <a:ext uri="{FF2B5EF4-FFF2-40B4-BE49-F238E27FC236}">
                <a16:creationId xmlns:a16="http://schemas.microsoft.com/office/drawing/2014/main" id="{12756927-5CB3-D442-B728-ECFA349C1FE1}"/>
              </a:ext>
            </a:extLst>
          </p:cNvPr>
          <p:cNvPicPr>
            <a:picLocks noChangeAspect="1"/>
          </p:cNvPicPr>
          <p:nvPr/>
        </p:nvPicPr>
        <p:blipFill>
          <a:blip r:embed="rId2"/>
          <a:stretch>
            <a:fillRect/>
          </a:stretch>
        </p:blipFill>
        <p:spPr>
          <a:xfrm>
            <a:off x="262800" y="6408000"/>
            <a:ext cx="1537200" cy="324733"/>
          </a:xfrm>
          <a:prstGeom prst="rect">
            <a:avLst/>
          </a:prstGeom>
        </p:spPr>
      </p:pic>
    </p:spTree>
    <p:extLst>
      <p:ext uri="{BB962C8B-B14F-4D97-AF65-F5344CB8AC3E}">
        <p14:creationId xmlns:p14="http://schemas.microsoft.com/office/powerpoint/2010/main" val="34249247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2_Custom Layout">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BD2B2C8-63B8-3943-8165-7BCBB5495ED3}"/>
              </a:ext>
            </a:extLst>
          </p:cNvPr>
          <p:cNvSpPr>
            <a:spLocks noGrp="1"/>
          </p:cNvSpPr>
          <p:nvPr>
            <p:ph type="sldNum" sz="quarter" idx="10"/>
          </p:nvPr>
        </p:nvSpPr>
        <p:spPr>
          <a:xfrm>
            <a:off x="9324975" y="6356350"/>
            <a:ext cx="2743200" cy="365125"/>
          </a:xfrm>
          <a:prstGeom prst="rect">
            <a:avLst/>
          </a:prstGeom>
        </p:spPr>
        <p:txBody>
          <a:bodyPr/>
          <a:lstStyle/>
          <a:p>
            <a:fld id="{D95E2228-2187-F842-970B-2F4F86ECEDF9}" type="slidenum">
              <a:rPr lang="en-PH"/>
              <a:t>‹#›</a:t>
            </a:fld>
            <a:endParaRPr lang="en-PH"/>
          </a:p>
        </p:txBody>
      </p:sp>
      <p:pic>
        <p:nvPicPr>
          <p:cNvPr id="5" name="Picture 4" descr="Logo&#10;&#10;Description automatically generated">
            <a:extLst>
              <a:ext uri="{FF2B5EF4-FFF2-40B4-BE49-F238E27FC236}">
                <a16:creationId xmlns:a16="http://schemas.microsoft.com/office/drawing/2014/main" id="{A65B4493-74EE-1945-A294-4F00E7AEAD62}"/>
              </a:ext>
            </a:extLst>
          </p:cNvPr>
          <p:cNvPicPr>
            <a:picLocks noChangeAspect="1"/>
          </p:cNvPicPr>
          <p:nvPr/>
        </p:nvPicPr>
        <p:blipFill>
          <a:blip r:embed="rId2"/>
          <a:stretch>
            <a:fillRect/>
          </a:stretch>
        </p:blipFill>
        <p:spPr>
          <a:xfrm>
            <a:off x="262800" y="6408000"/>
            <a:ext cx="1537200" cy="324733"/>
          </a:xfrm>
          <a:prstGeom prst="rect">
            <a:avLst/>
          </a:prstGeom>
        </p:spPr>
      </p:pic>
    </p:spTree>
    <p:extLst>
      <p:ext uri="{BB962C8B-B14F-4D97-AF65-F5344CB8AC3E}">
        <p14:creationId xmlns:p14="http://schemas.microsoft.com/office/powerpoint/2010/main" val="117660331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B5EA8B-92CD-E948-913E-3BC3FE9AF46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BCC0539-FD28-4E4C-8705-E1EF14E664F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924F835-2F1D-EF4F-BC7B-D486A890A6C5}"/>
              </a:ext>
            </a:extLst>
          </p:cNvPr>
          <p:cNvSpPr>
            <a:spLocks noGrp="1"/>
          </p:cNvSpPr>
          <p:nvPr>
            <p:ph type="dt" sz="half" idx="10"/>
          </p:nvPr>
        </p:nvSpPr>
        <p:spPr/>
        <p:txBody>
          <a:bodyPr/>
          <a:lstStyle/>
          <a:p>
            <a:fld id="{CE031AD3-DB18-6C4C-A6D1-4422BD186131}" type="datetimeFigureOut">
              <a:rPr lang="en-US" smtClean="0"/>
              <a:t>6/13/2022</a:t>
            </a:fld>
            <a:endParaRPr lang="en-US"/>
          </a:p>
        </p:txBody>
      </p:sp>
      <p:sp>
        <p:nvSpPr>
          <p:cNvPr id="5" name="Footer Placeholder 4">
            <a:extLst>
              <a:ext uri="{FF2B5EF4-FFF2-40B4-BE49-F238E27FC236}">
                <a16:creationId xmlns:a16="http://schemas.microsoft.com/office/drawing/2014/main" id="{536C973B-D8D4-EB45-A90C-6B281428810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E43BD36-043D-3046-BF25-42D7619F0317}"/>
              </a:ext>
            </a:extLst>
          </p:cNvPr>
          <p:cNvSpPr>
            <a:spLocks noGrp="1"/>
          </p:cNvSpPr>
          <p:nvPr>
            <p:ph type="sldNum" sz="quarter" idx="12"/>
          </p:nvPr>
        </p:nvSpPr>
        <p:spPr/>
        <p:txBody>
          <a:bodyPr/>
          <a:lstStyle/>
          <a:p>
            <a:fld id="{4C0225E1-A241-504C-8C85-323AC7EA227A}" type="slidenum">
              <a:rPr lang="en-US" smtClean="0"/>
              <a:t>‹#›</a:t>
            </a:fld>
            <a:endParaRPr lang="en-US"/>
          </a:p>
        </p:txBody>
      </p:sp>
    </p:spTree>
    <p:extLst>
      <p:ext uri="{BB962C8B-B14F-4D97-AF65-F5344CB8AC3E}">
        <p14:creationId xmlns:p14="http://schemas.microsoft.com/office/powerpoint/2010/main" val="177112280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659B70-A593-5A41-BD19-F2102C3408E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C93E99A-C950-AE4C-9868-62BFBFC266C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3F6D7DD-C5AA-2747-A6A6-F686017360A1}"/>
              </a:ext>
            </a:extLst>
          </p:cNvPr>
          <p:cNvSpPr>
            <a:spLocks noGrp="1"/>
          </p:cNvSpPr>
          <p:nvPr>
            <p:ph type="dt" sz="half" idx="10"/>
          </p:nvPr>
        </p:nvSpPr>
        <p:spPr/>
        <p:txBody>
          <a:bodyPr/>
          <a:lstStyle/>
          <a:p>
            <a:fld id="{CE031AD3-DB18-6C4C-A6D1-4422BD186131}" type="datetimeFigureOut">
              <a:rPr lang="en-US" smtClean="0"/>
              <a:t>6/13/2022</a:t>
            </a:fld>
            <a:endParaRPr lang="en-US"/>
          </a:p>
        </p:txBody>
      </p:sp>
      <p:sp>
        <p:nvSpPr>
          <p:cNvPr id="5" name="Footer Placeholder 4">
            <a:extLst>
              <a:ext uri="{FF2B5EF4-FFF2-40B4-BE49-F238E27FC236}">
                <a16:creationId xmlns:a16="http://schemas.microsoft.com/office/drawing/2014/main" id="{96EEBFCE-E229-6641-81A1-5697EFB5547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3610C44-B6F9-5042-8800-1A5E7BCE645A}"/>
              </a:ext>
            </a:extLst>
          </p:cNvPr>
          <p:cNvSpPr>
            <a:spLocks noGrp="1"/>
          </p:cNvSpPr>
          <p:nvPr>
            <p:ph type="sldNum" sz="quarter" idx="12"/>
          </p:nvPr>
        </p:nvSpPr>
        <p:spPr/>
        <p:txBody>
          <a:bodyPr/>
          <a:lstStyle/>
          <a:p>
            <a:fld id="{4C0225E1-A241-504C-8C85-323AC7EA227A}" type="slidenum">
              <a:rPr lang="en-US" smtClean="0"/>
              <a:t>‹#›</a:t>
            </a:fld>
            <a:endParaRPr lang="en-US"/>
          </a:p>
        </p:txBody>
      </p:sp>
      <p:pic>
        <p:nvPicPr>
          <p:cNvPr id="10" name="Picture 9" descr="A picture containing shape&#10;&#10;Description automatically generated">
            <a:extLst>
              <a:ext uri="{FF2B5EF4-FFF2-40B4-BE49-F238E27FC236}">
                <a16:creationId xmlns:a16="http://schemas.microsoft.com/office/drawing/2014/main" id="{B37F0A0A-B402-3748-9156-3BF61E0B1ABE}"/>
              </a:ext>
            </a:extLst>
          </p:cNvPr>
          <p:cNvPicPr>
            <a:picLocks noChangeAspect="1"/>
          </p:cNvPicPr>
          <p:nvPr/>
        </p:nvPicPr>
        <p:blipFill>
          <a:blip r:embed="rId2"/>
          <a:stretch>
            <a:fillRect/>
          </a:stretch>
        </p:blipFill>
        <p:spPr>
          <a:xfrm>
            <a:off x="213879" y="6393476"/>
            <a:ext cx="791442" cy="290872"/>
          </a:xfrm>
          <a:prstGeom prst="rect">
            <a:avLst/>
          </a:prstGeom>
        </p:spPr>
      </p:pic>
    </p:spTree>
    <p:extLst>
      <p:ext uri="{BB962C8B-B14F-4D97-AF65-F5344CB8AC3E}">
        <p14:creationId xmlns:p14="http://schemas.microsoft.com/office/powerpoint/2010/main" val="141497935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21C2CF-ED15-8C4D-909E-9378666812C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062266E-7E50-FB47-8D41-441AD964F23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55F728E-322B-694B-88E8-F492BF9BBEC9}"/>
              </a:ext>
            </a:extLst>
          </p:cNvPr>
          <p:cNvSpPr>
            <a:spLocks noGrp="1"/>
          </p:cNvSpPr>
          <p:nvPr>
            <p:ph type="dt" sz="half" idx="10"/>
          </p:nvPr>
        </p:nvSpPr>
        <p:spPr/>
        <p:txBody>
          <a:bodyPr/>
          <a:lstStyle/>
          <a:p>
            <a:fld id="{1B2EA7B7-3C58-B743-9E49-85A51E922033}" type="datetimeFigureOut">
              <a:t>13/06/2022</a:t>
            </a:fld>
            <a:endParaRPr lang="en-US"/>
          </a:p>
        </p:txBody>
      </p:sp>
      <p:sp>
        <p:nvSpPr>
          <p:cNvPr id="5" name="Footer Placeholder 4">
            <a:extLst>
              <a:ext uri="{FF2B5EF4-FFF2-40B4-BE49-F238E27FC236}">
                <a16:creationId xmlns:a16="http://schemas.microsoft.com/office/drawing/2014/main" id="{D071462F-A215-E144-804B-CF31E4E6049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1C8D53-BB0F-8C45-8AAD-F760101276B2}"/>
              </a:ext>
            </a:extLst>
          </p:cNvPr>
          <p:cNvSpPr>
            <a:spLocks noGrp="1"/>
          </p:cNvSpPr>
          <p:nvPr>
            <p:ph type="sldNum" sz="quarter" idx="12"/>
          </p:nvPr>
        </p:nvSpPr>
        <p:spPr/>
        <p:txBody>
          <a:bodyPr/>
          <a:lstStyle/>
          <a:p>
            <a:fld id="{B00FB666-8D16-834B-975D-9E4420569386}" type="slidenum">
              <a:t>‹#›</a:t>
            </a:fld>
            <a:endParaRPr lang="en-US"/>
          </a:p>
        </p:txBody>
      </p:sp>
    </p:spTree>
    <p:extLst>
      <p:ext uri="{BB962C8B-B14F-4D97-AF65-F5344CB8AC3E}">
        <p14:creationId xmlns:p14="http://schemas.microsoft.com/office/powerpoint/2010/main" val="157219210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89F7B6-516E-9B43-B2D8-714913095CE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F75A8D8-B9DC-6C47-88C9-51572508BD8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5CF29E9-34F3-024D-BA93-FC7AEBF958A7}"/>
              </a:ext>
            </a:extLst>
          </p:cNvPr>
          <p:cNvSpPr>
            <a:spLocks noGrp="1"/>
          </p:cNvSpPr>
          <p:nvPr>
            <p:ph type="dt" sz="half" idx="10"/>
          </p:nvPr>
        </p:nvSpPr>
        <p:spPr/>
        <p:txBody>
          <a:bodyPr/>
          <a:lstStyle/>
          <a:p>
            <a:fld id="{1B2EA7B7-3C58-B743-9E49-85A51E922033}" type="datetimeFigureOut">
              <a:t>13/06/2022</a:t>
            </a:fld>
            <a:endParaRPr lang="en-US"/>
          </a:p>
        </p:txBody>
      </p:sp>
      <p:sp>
        <p:nvSpPr>
          <p:cNvPr id="5" name="Footer Placeholder 4">
            <a:extLst>
              <a:ext uri="{FF2B5EF4-FFF2-40B4-BE49-F238E27FC236}">
                <a16:creationId xmlns:a16="http://schemas.microsoft.com/office/drawing/2014/main" id="{5C01820E-1BE0-E84C-A1F4-CA5A93D2EC0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7CB4DDE-88FE-BB49-9396-D4BCD5C1BAE6}"/>
              </a:ext>
            </a:extLst>
          </p:cNvPr>
          <p:cNvSpPr>
            <a:spLocks noGrp="1"/>
          </p:cNvSpPr>
          <p:nvPr>
            <p:ph type="sldNum" sz="quarter" idx="12"/>
          </p:nvPr>
        </p:nvSpPr>
        <p:spPr/>
        <p:txBody>
          <a:bodyPr/>
          <a:lstStyle/>
          <a:p>
            <a:fld id="{B00FB666-8D16-834B-975D-9E4420569386}" type="slidenum">
              <a:t>‹#›</a:t>
            </a:fld>
            <a:endParaRPr lang="en-US"/>
          </a:p>
        </p:txBody>
      </p:sp>
    </p:spTree>
    <p:extLst>
      <p:ext uri="{BB962C8B-B14F-4D97-AF65-F5344CB8AC3E}">
        <p14:creationId xmlns:p14="http://schemas.microsoft.com/office/powerpoint/2010/main" val="22488028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F30E2C-B176-3441-9779-DA5C45057CB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A0F01C1-EA7C-2246-917F-A9EB074F81F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8856643-483A-6E44-BFE2-DEF6A89CB564}"/>
              </a:ext>
            </a:extLst>
          </p:cNvPr>
          <p:cNvSpPr>
            <a:spLocks noGrp="1"/>
          </p:cNvSpPr>
          <p:nvPr>
            <p:ph type="dt" sz="half" idx="10"/>
          </p:nvPr>
        </p:nvSpPr>
        <p:spPr/>
        <p:txBody>
          <a:bodyPr/>
          <a:lstStyle/>
          <a:p>
            <a:fld id="{1B2EA7B7-3C58-B743-9E49-85A51E922033}" type="datetimeFigureOut">
              <a:t>13/06/2022</a:t>
            </a:fld>
            <a:endParaRPr lang="en-US"/>
          </a:p>
        </p:txBody>
      </p:sp>
      <p:sp>
        <p:nvSpPr>
          <p:cNvPr id="5" name="Footer Placeholder 4">
            <a:extLst>
              <a:ext uri="{FF2B5EF4-FFF2-40B4-BE49-F238E27FC236}">
                <a16:creationId xmlns:a16="http://schemas.microsoft.com/office/drawing/2014/main" id="{13D579EA-5415-EB4F-A823-8F5EBD88CAA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109986-503C-6348-82D2-524164CA847E}"/>
              </a:ext>
            </a:extLst>
          </p:cNvPr>
          <p:cNvSpPr>
            <a:spLocks noGrp="1"/>
          </p:cNvSpPr>
          <p:nvPr>
            <p:ph type="sldNum" sz="quarter" idx="12"/>
          </p:nvPr>
        </p:nvSpPr>
        <p:spPr/>
        <p:txBody>
          <a:bodyPr/>
          <a:lstStyle/>
          <a:p>
            <a:fld id="{B00FB666-8D16-834B-975D-9E4420569386}" type="slidenum">
              <a:t>‹#›</a:t>
            </a:fld>
            <a:endParaRPr lang="en-US"/>
          </a:p>
        </p:txBody>
      </p:sp>
    </p:spTree>
    <p:extLst>
      <p:ext uri="{BB962C8B-B14F-4D97-AF65-F5344CB8AC3E}">
        <p14:creationId xmlns:p14="http://schemas.microsoft.com/office/powerpoint/2010/main" val="190441025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A16F6-34CE-4F4F-80A5-9AAD6B9CEF1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68D9E29-7AF9-B844-B5A4-33E70CA0235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B1B935D-29FB-B24E-AE20-78EC7924EEA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883DED3-16CF-2749-A40E-FFB7EAA08E04}"/>
              </a:ext>
            </a:extLst>
          </p:cNvPr>
          <p:cNvSpPr>
            <a:spLocks noGrp="1"/>
          </p:cNvSpPr>
          <p:nvPr>
            <p:ph type="dt" sz="half" idx="10"/>
          </p:nvPr>
        </p:nvSpPr>
        <p:spPr/>
        <p:txBody>
          <a:bodyPr/>
          <a:lstStyle/>
          <a:p>
            <a:fld id="{1B2EA7B7-3C58-B743-9E49-85A51E922033}" type="datetimeFigureOut">
              <a:t>13/06/2022</a:t>
            </a:fld>
            <a:endParaRPr lang="en-US"/>
          </a:p>
        </p:txBody>
      </p:sp>
      <p:sp>
        <p:nvSpPr>
          <p:cNvPr id="6" name="Footer Placeholder 5">
            <a:extLst>
              <a:ext uri="{FF2B5EF4-FFF2-40B4-BE49-F238E27FC236}">
                <a16:creationId xmlns:a16="http://schemas.microsoft.com/office/drawing/2014/main" id="{09413DF9-8CF1-164F-93CE-EDB91E12519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9EC9FD9-58B9-7B4D-82E6-7317EA9307A2}"/>
              </a:ext>
            </a:extLst>
          </p:cNvPr>
          <p:cNvSpPr>
            <a:spLocks noGrp="1"/>
          </p:cNvSpPr>
          <p:nvPr>
            <p:ph type="sldNum" sz="quarter" idx="12"/>
          </p:nvPr>
        </p:nvSpPr>
        <p:spPr/>
        <p:txBody>
          <a:bodyPr/>
          <a:lstStyle/>
          <a:p>
            <a:fld id="{B00FB666-8D16-834B-975D-9E4420569386}" type="slidenum">
              <a:t>‹#›</a:t>
            </a:fld>
            <a:endParaRPr lang="en-US"/>
          </a:p>
        </p:txBody>
      </p:sp>
    </p:spTree>
    <p:extLst>
      <p:ext uri="{BB962C8B-B14F-4D97-AF65-F5344CB8AC3E}">
        <p14:creationId xmlns:p14="http://schemas.microsoft.com/office/powerpoint/2010/main" val="426982022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8A81EE-28F7-3A4D-B196-3B6A7AFCE0D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C292FCD-9EA5-624D-8FF8-3F04FB32C9D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59E0E7F-D04A-EA48-A897-8159ACDB3BD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A631218-A70A-8943-8CC2-C0BA8F3A7C3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B7B9BAB-7273-2E43-96ED-1999D55CF7F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4A28D63-1C1A-DD41-98B1-7BF815D22B2D}"/>
              </a:ext>
            </a:extLst>
          </p:cNvPr>
          <p:cNvSpPr>
            <a:spLocks noGrp="1"/>
          </p:cNvSpPr>
          <p:nvPr>
            <p:ph type="dt" sz="half" idx="10"/>
          </p:nvPr>
        </p:nvSpPr>
        <p:spPr/>
        <p:txBody>
          <a:bodyPr/>
          <a:lstStyle/>
          <a:p>
            <a:fld id="{1B2EA7B7-3C58-B743-9E49-85A51E922033}" type="datetimeFigureOut">
              <a:t>13/06/2022</a:t>
            </a:fld>
            <a:endParaRPr lang="en-US"/>
          </a:p>
        </p:txBody>
      </p:sp>
      <p:sp>
        <p:nvSpPr>
          <p:cNvPr id="8" name="Footer Placeholder 7">
            <a:extLst>
              <a:ext uri="{FF2B5EF4-FFF2-40B4-BE49-F238E27FC236}">
                <a16:creationId xmlns:a16="http://schemas.microsoft.com/office/drawing/2014/main" id="{B44A96C7-36A1-0B4B-B320-3CABA983294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473EB7B-0BDC-564D-9919-B697A164E5D4}"/>
              </a:ext>
            </a:extLst>
          </p:cNvPr>
          <p:cNvSpPr>
            <a:spLocks noGrp="1"/>
          </p:cNvSpPr>
          <p:nvPr>
            <p:ph type="sldNum" sz="quarter" idx="12"/>
          </p:nvPr>
        </p:nvSpPr>
        <p:spPr/>
        <p:txBody>
          <a:bodyPr/>
          <a:lstStyle/>
          <a:p>
            <a:fld id="{B00FB666-8D16-834B-975D-9E4420569386}" type="slidenum">
              <a:t>‹#›</a:t>
            </a:fld>
            <a:endParaRPr lang="en-US"/>
          </a:p>
        </p:txBody>
      </p:sp>
    </p:spTree>
    <p:extLst>
      <p:ext uri="{BB962C8B-B14F-4D97-AF65-F5344CB8AC3E}">
        <p14:creationId xmlns:p14="http://schemas.microsoft.com/office/powerpoint/2010/main" val="291473634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B667C5-9ABB-9F43-B6FF-C7E38C225C1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BE22936-9F65-7D46-B93B-5CDB95FF8978}"/>
              </a:ext>
            </a:extLst>
          </p:cNvPr>
          <p:cNvSpPr>
            <a:spLocks noGrp="1"/>
          </p:cNvSpPr>
          <p:nvPr>
            <p:ph type="dt" sz="half" idx="10"/>
          </p:nvPr>
        </p:nvSpPr>
        <p:spPr/>
        <p:txBody>
          <a:bodyPr/>
          <a:lstStyle/>
          <a:p>
            <a:fld id="{1B2EA7B7-3C58-B743-9E49-85A51E922033}" type="datetimeFigureOut">
              <a:t>13/06/2022</a:t>
            </a:fld>
            <a:endParaRPr lang="en-US"/>
          </a:p>
        </p:txBody>
      </p:sp>
      <p:sp>
        <p:nvSpPr>
          <p:cNvPr id="4" name="Footer Placeholder 3">
            <a:extLst>
              <a:ext uri="{FF2B5EF4-FFF2-40B4-BE49-F238E27FC236}">
                <a16:creationId xmlns:a16="http://schemas.microsoft.com/office/drawing/2014/main" id="{65F8E69F-4DF9-1645-9A38-0382F8F13B5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DD0632C-A99E-C443-8A97-D505EC35550C}"/>
              </a:ext>
            </a:extLst>
          </p:cNvPr>
          <p:cNvSpPr>
            <a:spLocks noGrp="1"/>
          </p:cNvSpPr>
          <p:nvPr>
            <p:ph type="sldNum" sz="quarter" idx="12"/>
          </p:nvPr>
        </p:nvSpPr>
        <p:spPr/>
        <p:txBody>
          <a:bodyPr/>
          <a:lstStyle/>
          <a:p>
            <a:fld id="{B00FB666-8D16-834B-975D-9E4420569386}" type="slidenum">
              <a:t>‹#›</a:t>
            </a:fld>
            <a:endParaRPr lang="en-US"/>
          </a:p>
        </p:txBody>
      </p:sp>
    </p:spTree>
    <p:extLst>
      <p:ext uri="{BB962C8B-B14F-4D97-AF65-F5344CB8AC3E}">
        <p14:creationId xmlns:p14="http://schemas.microsoft.com/office/powerpoint/2010/main" val="199706823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FCBDBA9-FA96-EB4A-BD76-4DDC9954A449}"/>
              </a:ext>
            </a:extLst>
          </p:cNvPr>
          <p:cNvSpPr>
            <a:spLocks noGrp="1"/>
          </p:cNvSpPr>
          <p:nvPr>
            <p:ph type="dt" sz="half" idx="10"/>
          </p:nvPr>
        </p:nvSpPr>
        <p:spPr/>
        <p:txBody>
          <a:bodyPr/>
          <a:lstStyle/>
          <a:p>
            <a:fld id="{1B2EA7B7-3C58-B743-9E49-85A51E922033}" type="datetimeFigureOut">
              <a:t>13/06/2022</a:t>
            </a:fld>
            <a:endParaRPr lang="en-US"/>
          </a:p>
        </p:txBody>
      </p:sp>
      <p:sp>
        <p:nvSpPr>
          <p:cNvPr id="3" name="Footer Placeholder 2">
            <a:extLst>
              <a:ext uri="{FF2B5EF4-FFF2-40B4-BE49-F238E27FC236}">
                <a16:creationId xmlns:a16="http://schemas.microsoft.com/office/drawing/2014/main" id="{45BAA6FD-2AB7-9A49-9609-A443980BFFB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F207A64-3F3A-0C46-B847-5CC330A25671}"/>
              </a:ext>
            </a:extLst>
          </p:cNvPr>
          <p:cNvSpPr>
            <a:spLocks noGrp="1"/>
          </p:cNvSpPr>
          <p:nvPr>
            <p:ph type="sldNum" sz="quarter" idx="12"/>
          </p:nvPr>
        </p:nvSpPr>
        <p:spPr/>
        <p:txBody>
          <a:bodyPr/>
          <a:lstStyle/>
          <a:p>
            <a:fld id="{B00FB666-8D16-834B-975D-9E4420569386}" type="slidenum">
              <a:t>‹#›</a:t>
            </a:fld>
            <a:endParaRPr lang="en-US"/>
          </a:p>
        </p:txBody>
      </p:sp>
    </p:spTree>
    <p:extLst>
      <p:ext uri="{BB962C8B-B14F-4D97-AF65-F5344CB8AC3E}">
        <p14:creationId xmlns:p14="http://schemas.microsoft.com/office/powerpoint/2010/main" val="34819250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E3CCE0-2C77-2A46-8173-0F76638555C2}"/>
              </a:ext>
            </a:extLst>
          </p:cNvPr>
          <p:cNvSpPr>
            <a:spLocks noGrp="1"/>
          </p:cNvSpPr>
          <p:nvPr>
            <p:ph type="title" hasCustomPrompt="1"/>
          </p:nvPr>
        </p:nvSpPr>
        <p:spPr>
          <a:xfrm>
            <a:off x="297426" y="309050"/>
            <a:ext cx="10515600" cy="618101"/>
          </a:xfrm>
          <a:prstGeom prst="rect">
            <a:avLst/>
          </a:prstGeom>
        </p:spPr>
        <p:txBody>
          <a:bodyPr/>
          <a:lstStyle>
            <a:lvl1pPr>
              <a:defRPr b="1" i="0">
                <a:solidFill>
                  <a:schemeClr val="tx1"/>
                </a:solidFill>
                <a:latin typeface="Montserrat" pitchFamily="2" charset="77"/>
              </a:defRPr>
            </a:lvl1pPr>
          </a:lstStyle>
          <a:p>
            <a:r>
              <a:rPr lang="en-US"/>
              <a:t>Title Here</a:t>
            </a:r>
          </a:p>
        </p:txBody>
      </p:sp>
      <p:sp>
        <p:nvSpPr>
          <p:cNvPr id="3" name="Slide Number Placeholder 2">
            <a:extLst>
              <a:ext uri="{FF2B5EF4-FFF2-40B4-BE49-F238E27FC236}">
                <a16:creationId xmlns:a16="http://schemas.microsoft.com/office/drawing/2014/main" id="{A5F4EAEC-E277-6B45-A755-D5A7C3B3144B}"/>
              </a:ext>
            </a:extLst>
          </p:cNvPr>
          <p:cNvSpPr>
            <a:spLocks noGrp="1"/>
          </p:cNvSpPr>
          <p:nvPr>
            <p:ph type="sldNum" sz="quarter" idx="10"/>
          </p:nvPr>
        </p:nvSpPr>
        <p:spPr>
          <a:xfrm>
            <a:off x="9324975" y="6356350"/>
            <a:ext cx="2743200" cy="365125"/>
          </a:xfrm>
          <a:prstGeom prst="rect">
            <a:avLst/>
          </a:prstGeom>
        </p:spPr>
        <p:txBody>
          <a:bodyPr/>
          <a:lstStyle>
            <a:lvl1pPr>
              <a:defRPr sz="1000" b="0" i="0">
                <a:solidFill>
                  <a:schemeClr val="tx1"/>
                </a:solidFill>
                <a:latin typeface="Montserrat Light" pitchFamily="2" charset="77"/>
              </a:defRPr>
            </a:lvl1pPr>
          </a:lstStyle>
          <a:p>
            <a:fld id="{A55B60CE-4B7B-4626-98CA-9A47292ED5A3}" type="slidenum">
              <a:rPr lang="vi-VN" smtClean="0"/>
              <a:t>‹#›</a:t>
            </a:fld>
            <a:endParaRPr lang="vi-VN"/>
          </a:p>
        </p:txBody>
      </p:sp>
      <p:pic>
        <p:nvPicPr>
          <p:cNvPr id="6" name="Picture 5" descr="Logo&#10;&#10;Description automatically generated">
            <a:extLst>
              <a:ext uri="{FF2B5EF4-FFF2-40B4-BE49-F238E27FC236}">
                <a16:creationId xmlns:a16="http://schemas.microsoft.com/office/drawing/2014/main" id="{99854AEA-0F58-A643-A783-B6A5FE43A0C1}"/>
              </a:ext>
            </a:extLst>
          </p:cNvPr>
          <p:cNvPicPr>
            <a:picLocks noChangeAspect="1"/>
          </p:cNvPicPr>
          <p:nvPr/>
        </p:nvPicPr>
        <p:blipFill>
          <a:blip r:embed="rId2"/>
          <a:stretch>
            <a:fillRect/>
          </a:stretch>
        </p:blipFill>
        <p:spPr>
          <a:xfrm>
            <a:off x="262800" y="6408000"/>
            <a:ext cx="1537200" cy="324733"/>
          </a:xfrm>
          <a:prstGeom prst="rect">
            <a:avLst/>
          </a:prstGeom>
        </p:spPr>
      </p:pic>
    </p:spTree>
    <p:extLst>
      <p:ext uri="{BB962C8B-B14F-4D97-AF65-F5344CB8AC3E}">
        <p14:creationId xmlns:p14="http://schemas.microsoft.com/office/powerpoint/2010/main" val="8437635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674B59-A148-224D-A6F8-3AA47C55627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4F91EE5-E118-D740-8E27-C05AC11BDF3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268D2D5-4DC3-6D41-8AD8-D9E3442F54C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677B42D-58CC-6048-83FB-1A8F275B00FD}"/>
              </a:ext>
            </a:extLst>
          </p:cNvPr>
          <p:cNvSpPr>
            <a:spLocks noGrp="1"/>
          </p:cNvSpPr>
          <p:nvPr>
            <p:ph type="dt" sz="half" idx="10"/>
          </p:nvPr>
        </p:nvSpPr>
        <p:spPr/>
        <p:txBody>
          <a:bodyPr/>
          <a:lstStyle/>
          <a:p>
            <a:fld id="{1B2EA7B7-3C58-B743-9E49-85A51E922033}" type="datetimeFigureOut">
              <a:t>13/06/2022</a:t>
            </a:fld>
            <a:endParaRPr lang="en-US"/>
          </a:p>
        </p:txBody>
      </p:sp>
      <p:sp>
        <p:nvSpPr>
          <p:cNvPr id="6" name="Footer Placeholder 5">
            <a:extLst>
              <a:ext uri="{FF2B5EF4-FFF2-40B4-BE49-F238E27FC236}">
                <a16:creationId xmlns:a16="http://schemas.microsoft.com/office/drawing/2014/main" id="{9A12C1A7-57E8-A04B-94D4-689A0C71BF1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90C755D-8B80-B141-B89A-E1714B1F6D3E}"/>
              </a:ext>
            </a:extLst>
          </p:cNvPr>
          <p:cNvSpPr>
            <a:spLocks noGrp="1"/>
          </p:cNvSpPr>
          <p:nvPr>
            <p:ph type="sldNum" sz="quarter" idx="12"/>
          </p:nvPr>
        </p:nvSpPr>
        <p:spPr/>
        <p:txBody>
          <a:bodyPr/>
          <a:lstStyle/>
          <a:p>
            <a:fld id="{B00FB666-8D16-834B-975D-9E4420569386}" type="slidenum">
              <a:t>‹#›</a:t>
            </a:fld>
            <a:endParaRPr lang="en-US"/>
          </a:p>
        </p:txBody>
      </p:sp>
    </p:spTree>
    <p:extLst>
      <p:ext uri="{BB962C8B-B14F-4D97-AF65-F5344CB8AC3E}">
        <p14:creationId xmlns:p14="http://schemas.microsoft.com/office/powerpoint/2010/main" val="241117396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B6B9A6-63F7-2947-82B2-3DA2C8CE043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16DC4D3-4906-A741-AEE3-422A9D1CC01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BD160AD8-1B8A-6E4C-820F-503AA0AFE37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9D0A383-17CA-1045-B8DD-515A646ED814}"/>
              </a:ext>
            </a:extLst>
          </p:cNvPr>
          <p:cNvSpPr>
            <a:spLocks noGrp="1"/>
          </p:cNvSpPr>
          <p:nvPr>
            <p:ph type="dt" sz="half" idx="10"/>
          </p:nvPr>
        </p:nvSpPr>
        <p:spPr/>
        <p:txBody>
          <a:bodyPr/>
          <a:lstStyle/>
          <a:p>
            <a:fld id="{1B2EA7B7-3C58-B743-9E49-85A51E922033}" type="datetimeFigureOut">
              <a:t>13/06/2022</a:t>
            </a:fld>
            <a:endParaRPr lang="en-US"/>
          </a:p>
        </p:txBody>
      </p:sp>
      <p:sp>
        <p:nvSpPr>
          <p:cNvPr id="6" name="Footer Placeholder 5">
            <a:extLst>
              <a:ext uri="{FF2B5EF4-FFF2-40B4-BE49-F238E27FC236}">
                <a16:creationId xmlns:a16="http://schemas.microsoft.com/office/drawing/2014/main" id="{F540069E-F433-C640-8F1A-D91C7C268FD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FE47656-CD4F-DD4D-BF0D-29612D389CD8}"/>
              </a:ext>
            </a:extLst>
          </p:cNvPr>
          <p:cNvSpPr>
            <a:spLocks noGrp="1"/>
          </p:cNvSpPr>
          <p:nvPr>
            <p:ph type="sldNum" sz="quarter" idx="12"/>
          </p:nvPr>
        </p:nvSpPr>
        <p:spPr/>
        <p:txBody>
          <a:bodyPr/>
          <a:lstStyle/>
          <a:p>
            <a:fld id="{B00FB666-8D16-834B-975D-9E4420569386}" type="slidenum">
              <a:t>‹#›</a:t>
            </a:fld>
            <a:endParaRPr lang="en-US"/>
          </a:p>
        </p:txBody>
      </p:sp>
    </p:spTree>
    <p:extLst>
      <p:ext uri="{BB962C8B-B14F-4D97-AF65-F5344CB8AC3E}">
        <p14:creationId xmlns:p14="http://schemas.microsoft.com/office/powerpoint/2010/main" val="157565507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D51385-3DF9-B04E-8B97-5E6A1AB571E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535ED46-1347-1F45-B819-DC89F5D948D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DC00278-A507-5F4D-A1AD-6DAB774AE8E8}"/>
              </a:ext>
            </a:extLst>
          </p:cNvPr>
          <p:cNvSpPr>
            <a:spLocks noGrp="1"/>
          </p:cNvSpPr>
          <p:nvPr>
            <p:ph type="dt" sz="half" idx="10"/>
          </p:nvPr>
        </p:nvSpPr>
        <p:spPr/>
        <p:txBody>
          <a:bodyPr/>
          <a:lstStyle/>
          <a:p>
            <a:fld id="{1B2EA7B7-3C58-B743-9E49-85A51E922033}" type="datetimeFigureOut">
              <a:t>13/06/2022</a:t>
            </a:fld>
            <a:endParaRPr lang="en-US"/>
          </a:p>
        </p:txBody>
      </p:sp>
      <p:sp>
        <p:nvSpPr>
          <p:cNvPr id="5" name="Footer Placeholder 4">
            <a:extLst>
              <a:ext uri="{FF2B5EF4-FFF2-40B4-BE49-F238E27FC236}">
                <a16:creationId xmlns:a16="http://schemas.microsoft.com/office/drawing/2014/main" id="{A1B6ADBE-6960-2647-9008-1FB0FFF2F50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C2B0727-AD9E-4E49-B1B7-D74B30EE1C0E}"/>
              </a:ext>
            </a:extLst>
          </p:cNvPr>
          <p:cNvSpPr>
            <a:spLocks noGrp="1"/>
          </p:cNvSpPr>
          <p:nvPr>
            <p:ph type="sldNum" sz="quarter" idx="12"/>
          </p:nvPr>
        </p:nvSpPr>
        <p:spPr/>
        <p:txBody>
          <a:bodyPr/>
          <a:lstStyle/>
          <a:p>
            <a:fld id="{B00FB666-8D16-834B-975D-9E4420569386}" type="slidenum">
              <a:t>‹#›</a:t>
            </a:fld>
            <a:endParaRPr lang="en-US"/>
          </a:p>
        </p:txBody>
      </p:sp>
    </p:spTree>
    <p:extLst>
      <p:ext uri="{BB962C8B-B14F-4D97-AF65-F5344CB8AC3E}">
        <p14:creationId xmlns:p14="http://schemas.microsoft.com/office/powerpoint/2010/main" val="344562781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53BD857-40DA-0749-AE51-F18CA79AC23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9D870D9-958E-7945-B9A8-EC01FD707DD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C015B25-D95E-4543-B921-DBCC56BFDD11}"/>
              </a:ext>
            </a:extLst>
          </p:cNvPr>
          <p:cNvSpPr>
            <a:spLocks noGrp="1"/>
          </p:cNvSpPr>
          <p:nvPr>
            <p:ph type="dt" sz="half" idx="10"/>
          </p:nvPr>
        </p:nvSpPr>
        <p:spPr/>
        <p:txBody>
          <a:bodyPr/>
          <a:lstStyle/>
          <a:p>
            <a:fld id="{1B2EA7B7-3C58-B743-9E49-85A51E922033}" type="datetimeFigureOut">
              <a:t>13/06/2022</a:t>
            </a:fld>
            <a:endParaRPr lang="en-US"/>
          </a:p>
        </p:txBody>
      </p:sp>
      <p:sp>
        <p:nvSpPr>
          <p:cNvPr id="5" name="Footer Placeholder 4">
            <a:extLst>
              <a:ext uri="{FF2B5EF4-FFF2-40B4-BE49-F238E27FC236}">
                <a16:creationId xmlns:a16="http://schemas.microsoft.com/office/drawing/2014/main" id="{F46126B9-4D9B-8746-9DBD-0451BA454F9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1601B2C-79E6-1F41-A269-0F5434E79722}"/>
              </a:ext>
            </a:extLst>
          </p:cNvPr>
          <p:cNvSpPr>
            <a:spLocks noGrp="1"/>
          </p:cNvSpPr>
          <p:nvPr>
            <p:ph type="sldNum" sz="quarter" idx="12"/>
          </p:nvPr>
        </p:nvSpPr>
        <p:spPr/>
        <p:txBody>
          <a:bodyPr/>
          <a:lstStyle/>
          <a:p>
            <a:fld id="{B00FB666-8D16-834B-975D-9E4420569386}" type="slidenum">
              <a:t>‹#›</a:t>
            </a:fld>
            <a:endParaRPr lang="en-US"/>
          </a:p>
        </p:txBody>
      </p:sp>
    </p:spTree>
    <p:extLst>
      <p:ext uri="{BB962C8B-B14F-4D97-AF65-F5344CB8AC3E}">
        <p14:creationId xmlns:p14="http://schemas.microsoft.com/office/powerpoint/2010/main" val="478792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3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E3CCE0-2C77-2A46-8173-0F76638555C2}"/>
              </a:ext>
            </a:extLst>
          </p:cNvPr>
          <p:cNvSpPr>
            <a:spLocks noGrp="1"/>
          </p:cNvSpPr>
          <p:nvPr>
            <p:ph type="title" hasCustomPrompt="1"/>
          </p:nvPr>
        </p:nvSpPr>
        <p:spPr>
          <a:xfrm>
            <a:off x="297426" y="309050"/>
            <a:ext cx="10515600" cy="618101"/>
          </a:xfrm>
          <a:prstGeom prst="rect">
            <a:avLst/>
          </a:prstGeom>
        </p:spPr>
        <p:txBody>
          <a:bodyPr/>
          <a:lstStyle>
            <a:lvl1pPr>
              <a:defRPr b="1" i="0">
                <a:solidFill>
                  <a:schemeClr val="tx1"/>
                </a:solidFill>
                <a:latin typeface="Montserrat" pitchFamily="2" charset="77"/>
              </a:defRPr>
            </a:lvl1pPr>
          </a:lstStyle>
          <a:p>
            <a:r>
              <a:rPr lang="en-US"/>
              <a:t>Title Here</a:t>
            </a:r>
          </a:p>
        </p:txBody>
      </p:sp>
      <p:sp>
        <p:nvSpPr>
          <p:cNvPr id="3" name="Slide Number Placeholder 2">
            <a:extLst>
              <a:ext uri="{FF2B5EF4-FFF2-40B4-BE49-F238E27FC236}">
                <a16:creationId xmlns:a16="http://schemas.microsoft.com/office/drawing/2014/main" id="{A5F4EAEC-E277-6B45-A755-D5A7C3B3144B}"/>
              </a:ext>
            </a:extLst>
          </p:cNvPr>
          <p:cNvSpPr>
            <a:spLocks noGrp="1"/>
          </p:cNvSpPr>
          <p:nvPr>
            <p:ph type="sldNum" sz="quarter" idx="10"/>
          </p:nvPr>
        </p:nvSpPr>
        <p:spPr>
          <a:xfrm>
            <a:off x="9324975" y="6356350"/>
            <a:ext cx="2743200" cy="365125"/>
          </a:xfrm>
          <a:prstGeom prst="rect">
            <a:avLst/>
          </a:prstGeom>
        </p:spPr>
        <p:txBody>
          <a:bodyPr/>
          <a:lstStyle>
            <a:lvl1pPr>
              <a:defRPr sz="1000" b="0" i="0">
                <a:solidFill>
                  <a:schemeClr val="tx1"/>
                </a:solidFill>
                <a:latin typeface="Montserrat Light" pitchFamily="2" charset="77"/>
              </a:defRPr>
            </a:lvl1pPr>
          </a:lstStyle>
          <a:p>
            <a:fld id="{A55B60CE-4B7B-4626-98CA-9A47292ED5A3}" type="slidenum">
              <a:rPr lang="vi-VN" smtClean="0"/>
              <a:t>‹#›</a:t>
            </a:fld>
            <a:endParaRPr lang="vi-VN"/>
          </a:p>
        </p:txBody>
      </p:sp>
      <p:sp>
        <p:nvSpPr>
          <p:cNvPr id="7" name="Text Placeholder 6">
            <a:extLst>
              <a:ext uri="{FF2B5EF4-FFF2-40B4-BE49-F238E27FC236}">
                <a16:creationId xmlns:a16="http://schemas.microsoft.com/office/drawing/2014/main" id="{CE5057F1-D8F2-F648-90CE-39F889C50708}"/>
              </a:ext>
            </a:extLst>
          </p:cNvPr>
          <p:cNvSpPr>
            <a:spLocks noGrp="1"/>
          </p:cNvSpPr>
          <p:nvPr>
            <p:ph type="body" sz="quarter" idx="11"/>
          </p:nvPr>
        </p:nvSpPr>
        <p:spPr>
          <a:xfrm>
            <a:off x="297426" y="1082317"/>
            <a:ext cx="6784821" cy="1828032"/>
          </a:xfrm>
          <a:prstGeom prst="rect">
            <a:avLst/>
          </a:prstGeom>
        </p:spPr>
        <p:txBody>
          <a:bodyPr/>
          <a:lstStyle>
            <a:lvl1pPr>
              <a:defRPr b="0" i="0">
                <a:solidFill>
                  <a:schemeClr val="tx1"/>
                </a:solidFill>
                <a:latin typeface="Montserrat" pitchFamily="2" charset="77"/>
              </a:defRPr>
            </a:lvl1pPr>
            <a:lvl2pPr>
              <a:defRPr b="0" i="0">
                <a:solidFill>
                  <a:schemeClr val="tx1"/>
                </a:solidFill>
                <a:latin typeface="Montserrat" pitchFamily="2" charset="77"/>
              </a:defRPr>
            </a:lvl2pPr>
            <a:lvl3pPr>
              <a:defRPr b="0" i="0">
                <a:solidFill>
                  <a:schemeClr val="tx1"/>
                </a:solidFill>
                <a:latin typeface="Montserrat" pitchFamily="2" charset="77"/>
              </a:defRPr>
            </a:lvl3pPr>
            <a:lvl4pPr>
              <a:defRPr b="0" i="0">
                <a:solidFill>
                  <a:schemeClr val="tx1"/>
                </a:solidFill>
                <a:latin typeface="Montserrat" pitchFamily="2" charset="77"/>
              </a:defRPr>
            </a:lvl4pPr>
            <a:lvl5pPr>
              <a:defRPr b="0" i="0">
                <a:solidFill>
                  <a:schemeClr val="tx1"/>
                </a:solidFill>
                <a:latin typeface="Montserrat" pitchFamily="2" charset="77"/>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5" descr="Logo&#10;&#10;Description automatically generated">
            <a:extLst>
              <a:ext uri="{FF2B5EF4-FFF2-40B4-BE49-F238E27FC236}">
                <a16:creationId xmlns:a16="http://schemas.microsoft.com/office/drawing/2014/main" id="{38D728CB-8BBF-FD41-85BA-64234625B1E6}"/>
              </a:ext>
            </a:extLst>
          </p:cNvPr>
          <p:cNvPicPr>
            <a:picLocks noChangeAspect="1"/>
          </p:cNvPicPr>
          <p:nvPr/>
        </p:nvPicPr>
        <p:blipFill>
          <a:blip r:embed="rId2"/>
          <a:stretch>
            <a:fillRect/>
          </a:stretch>
        </p:blipFill>
        <p:spPr>
          <a:xfrm>
            <a:off x="262800" y="6408000"/>
            <a:ext cx="1537200" cy="324733"/>
          </a:xfrm>
          <a:prstGeom prst="rect">
            <a:avLst/>
          </a:prstGeom>
        </p:spPr>
      </p:pic>
    </p:spTree>
    <p:extLst>
      <p:ext uri="{BB962C8B-B14F-4D97-AF65-F5344CB8AC3E}">
        <p14:creationId xmlns:p14="http://schemas.microsoft.com/office/powerpoint/2010/main" val="20471161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4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E3CCE0-2C77-2A46-8173-0F76638555C2}"/>
              </a:ext>
            </a:extLst>
          </p:cNvPr>
          <p:cNvSpPr>
            <a:spLocks noGrp="1"/>
          </p:cNvSpPr>
          <p:nvPr>
            <p:ph type="title" hasCustomPrompt="1"/>
          </p:nvPr>
        </p:nvSpPr>
        <p:spPr>
          <a:xfrm>
            <a:off x="297426" y="309050"/>
            <a:ext cx="10515600" cy="618101"/>
          </a:xfrm>
          <a:prstGeom prst="rect">
            <a:avLst/>
          </a:prstGeom>
        </p:spPr>
        <p:txBody>
          <a:bodyPr/>
          <a:lstStyle>
            <a:lvl1pPr>
              <a:defRPr b="1" i="0">
                <a:solidFill>
                  <a:schemeClr val="tx1"/>
                </a:solidFill>
                <a:latin typeface="Montserrat" pitchFamily="2" charset="77"/>
              </a:defRPr>
            </a:lvl1pPr>
          </a:lstStyle>
          <a:p>
            <a:r>
              <a:rPr lang="en-US"/>
              <a:t>Title Here</a:t>
            </a:r>
          </a:p>
        </p:txBody>
      </p:sp>
      <p:sp>
        <p:nvSpPr>
          <p:cNvPr id="3" name="Slide Number Placeholder 2">
            <a:extLst>
              <a:ext uri="{FF2B5EF4-FFF2-40B4-BE49-F238E27FC236}">
                <a16:creationId xmlns:a16="http://schemas.microsoft.com/office/drawing/2014/main" id="{A5F4EAEC-E277-6B45-A755-D5A7C3B3144B}"/>
              </a:ext>
            </a:extLst>
          </p:cNvPr>
          <p:cNvSpPr>
            <a:spLocks noGrp="1"/>
          </p:cNvSpPr>
          <p:nvPr>
            <p:ph type="sldNum" sz="quarter" idx="10"/>
          </p:nvPr>
        </p:nvSpPr>
        <p:spPr>
          <a:xfrm>
            <a:off x="9324975" y="6356350"/>
            <a:ext cx="2743200" cy="365125"/>
          </a:xfrm>
          <a:prstGeom prst="rect">
            <a:avLst/>
          </a:prstGeom>
        </p:spPr>
        <p:txBody>
          <a:bodyPr/>
          <a:lstStyle>
            <a:lvl1pPr>
              <a:defRPr sz="1000" b="0" i="0">
                <a:solidFill>
                  <a:schemeClr val="tx1"/>
                </a:solidFill>
                <a:latin typeface="Montserrat Light" pitchFamily="2" charset="77"/>
              </a:defRPr>
            </a:lvl1pPr>
          </a:lstStyle>
          <a:p>
            <a:fld id="{A55B60CE-4B7B-4626-98CA-9A47292ED5A3}" type="slidenum">
              <a:rPr lang="vi-VN" smtClean="0"/>
              <a:t>‹#›</a:t>
            </a:fld>
            <a:endParaRPr lang="vi-VN"/>
          </a:p>
        </p:txBody>
      </p:sp>
      <p:sp>
        <p:nvSpPr>
          <p:cNvPr id="7" name="Text Placeholder 6">
            <a:extLst>
              <a:ext uri="{FF2B5EF4-FFF2-40B4-BE49-F238E27FC236}">
                <a16:creationId xmlns:a16="http://schemas.microsoft.com/office/drawing/2014/main" id="{CE5057F1-D8F2-F648-90CE-39F889C50708}"/>
              </a:ext>
            </a:extLst>
          </p:cNvPr>
          <p:cNvSpPr>
            <a:spLocks noGrp="1"/>
          </p:cNvSpPr>
          <p:nvPr>
            <p:ph type="body" sz="quarter" idx="11"/>
          </p:nvPr>
        </p:nvSpPr>
        <p:spPr>
          <a:xfrm>
            <a:off x="297427" y="1082316"/>
            <a:ext cx="5798574" cy="5554457"/>
          </a:xfrm>
          <a:prstGeom prst="rect">
            <a:avLst/>
          </a:prstGeom>
        </p:spPr>
        <p:txBody>
          <a:bodyPr/>
          <a:lstStyle>
            <a:lvl1pPr>
              <a:defRPr b="0" i="0">
                <a:solidFill>
                  <a:schemeClr val="tx1"/>
                </a:solidFill>
                <a:latin typeface="Montserrat" pitchFamily="2" charset="77"/>
              </a:defRPr>
            </a:lvl1pPr>
            <a:lvl2pPr>
              <a:defRPr b="0" i="0">
                <a:solidFill>
                  <a:schemeClr val="tx1"/>
                </a:solidFill>
                <a:latin typeface="Montserrat" pitchFamily="2" charset="77"/>
              </a:defRPr>
            </a:lvl2pPr>
            <a:lvl3pPr>
              <a:defRPr b="0" i="0">
                <a:solidFill>
                  <a:schemeClr val="tx1"/>
                </a:solidFill>
                <a:latin typeface="Montserrat" pitchFamily="2" charset="77"/>
              </a:defRPr>
            </a:lvl3pPr>
            <a:lvl4pPr>
              <a:defRPr b="0" i="0">
                <a:solidFill>
                  <a:schemeClr val="tx1"/>
                </a:solidFill>
                <a:latin typeface="Montserrat" pitchFamily="2" charset="77"/>
              </a:defRPr>
            </a:lvl4pPr>
            <a:lvl5pPr>
              <a:defRPr b="0" i="0">
                <a:solidFill>
                  <a:schemeClr val="tx1"/>
                </a:solidFill>
                <a:latin typeface="Montserrat" pitchFamily="2" charset="77"/>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6">
            <a:extLst>
              <a:ext uri="{FF2B5EF4-FFF2-40B4-BE49-F238E27FC236}">
                <a16:creationId xmlns:a16="http://schemas.microsoft.com/office/drawing/2014/main" id="{B2C0E24E-15E3-034D-914F-A4AE8E65F814}"/>
              </a:ext>
            </a:extLst>
          </p:cNvPr>
          <p:cNvSpPr>
            <a:spLocks noGrp="1"/>
          </p:cNvSpPr>
          <p:nvPr>
            <p:ph type="body" sz="quarter" idx="12"/>
          </p:nvPr>
        </p:nvSpPr>
        <p:spPr>
          <a:xfrm>
            <a:off x="6172201" y="1097832"/>
            <a:ext cx="5798574" cy="5554457"/>
          </a:xfrm>
          <a:prstGeom prst="rect">
            <a:avLst/>
          </a:prstGeom>
        </p:spPr>
        <p:txBody>
          <a:bodyPr/>
          <a:lstStyle>
            <a:lvl1pPr>
              <a:defRPr b="0" i="0">
                <a:solidFill>
                  <a:schemeClr val="tx1"/>
                </a:solidFill>
                <a:latin typeface="Montserrat" pitchFamily="2" charset="77"/>
              </a:defRPr>
            </a:lvl1pPr>
            <a:lvl2pPr>
              <a:defRPr b="0" i="0">
                <a:solidFill>
                  <a:schemeClr val="tx1"/>
                </a:solidFill>
                <a:latin typeface="Montserrat" pitchFamily="2" charset="77"/>
              </a:defRPr>
            </a:lvl2pPr>
            <a:lvl3pPr>
              <a:defRPr b="0" i="0">
                <a:solidFill>
                  <a:schemeClr val="tx1"/>
                </a:solidFill>
                <a:latin typeface="Montserrat" pitchFamily="2" charset="77"/>
              </a:defRPr>
            </a:lvl3pPr>
            <a:lvl4pPr>
              <a:defRPr b="0" i="0">
                <a:solidFill>
                  <a:schemeClr val="tx1"/>
                </a:solidFill>
                <a:latin typeface="Montserrat" pitchFamily="2" charset="77"/>
              </a:defRPr>
            </a:lvl4pPr>
            <a:lvl5pPr>
              <a:defRPr b="0" i="0">
                <a:solidFill>
                  <a:schemeClr val="tx1"/>
                </a:solidFill>
                <a:latin typeface="Montserrat" pitchFamily="2" charset="77"/>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463449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5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E3CCE0-2C77-2A46-8173-0F76638555C2}"/>
              </a:ext>
            </a:extLst>
          </p:cNvPr>
          <p:cNvSpPr>
            <a:spLocks noGrp="1"/>
          </p:cNvSpPr>
          <p:nvPr>
            <p:ph type="title" hasCustomPrompt="1"/>
          </p:nvPr>
        </p:nvSpPr>
        <p:spPr>
          <a:xfrm>
            <a:off x="297426" y="309050"/>
            <a:ext cx="10515600" cy="618101"/>
          </a:xfrm>
          <a:prstGeom prst="rect">
            <a:avLst/>
          </a:prstGeom>
        </p:spPr>
        <p:txBody>
          <a:bodyPr/>
          <a:lstStyle>
            <a:lvl1pPr>
              <a:defRPr b="1" i="0">
                <a:solidFill>
                  <a:schemeClr val="tx1"/>
                </a:solidFill>
                <a:latin typeface="Montserrat" pitchFamily="2" charset="77"/>
              </a:defRPr>
            </a:lvl1pPr>
          </a:lstStyle>
          <a:p>
            <a:r>
              <a:rPr lang="en-US"/>
              <a:t>Title Here</a:t>
            </a:r>
          </a:p>
        </p:txBody>
      </p:sp>
      <p:sp>
        <p:nvSpPr>
          <p:cNvPr id="3" name="Slide Number Placeholder 2">
            <a:extLst>
              <a:ext uri="{FF2B5EF4-FFF2-40B4-BE49-F238E27FC236}">
                <a16:creationId xmlns:a16="http://schemas.microsoft.com/office/drawing/2014/main" id="{A5F4EAEC-E277-6B45-A755-D5A7C3B3144B}"/>
              </a:ext>
            </a:extLst>
          </p:cNvPr>
          <p:cNvSpPr>
            <a:spLocks noGrp="1"/>
          </p:cNvSpPr>
          <p:nvPr>
            <p:ph type="sldNum" sz="quarter" idx="10"/>
          </p:nvPr>
        </p:nvSpPr>
        <p:spPr>
          <a:xfrm>
            <a:off x="9324975" y="6356350"/>
            <a:ext cx="2743200" cy="365125"/>
          </a:xfrm>
          <a:prstGeom prst="rect">
            <a:avLst/>
          </a:prstGeom>
        </p:spPr>
        <p:txBody>
          <a:bodyPr/>
          <a:lstStyle>
            <a:lvl1pPr>
              <a:defRPr sz="1000" b="0" i="0">
                <a:solidFill>
                  <a:schemeClr val="tx1"/>
                </a:solidFill>
                <a:latin typeface="Montserrat Light" pitchFamily="2" charset="77"/>
              </a:defRPr>
            </a:lvl1pPr>
          </a:lstStyle>
          <a:p>
            <a:fld id="{A55B60CE-4B7B-4626-98CA-9A47292ED5A3}" type="slidenum">
              <a:rPr lang="vi-VN" smtClean="0"/>
              <a:t>‹#›</a:t>
            </a:fld>
            <a:endParaRPr lang="vi-VN"/>
          </a:p>
        </p:txBody>
      </p:sp>
      <p:sp>
        <p:nvSpPr>
          <p:cNvPr id="7" name="Text Placeholder 6">
            <a:extLst>
              <a:ext uri="{FF2B5EF4-FFF2-40B4-BE49-F238E27FC236}">
                <a16:creationId xmlns:a16="http://schemas.microsoft.com/office/drawing/2014/main" id="{CE5057F1-D8F2-F648-90CE-39F889C50708}"/>
              </a:ext>
            </a:extLst>
          </p:cNvPr>
          <p:cNvSpPr>
            <a:spLocks noGrp="1"/>
          </p:cNvSpPr>
          <p:nvPr>
            <p:ph type="body" sz="quarter" idx="11"/>
          </p:nvPr>
        </p:nvSpPr>
        <p:spPr>
          <a:xfrm>
            <a:off x="297426" y="4238371"/>
            <a:ext cx="11770748" cy="2310579"/>
          </a:xfrm>
          <a:prstGeom prst="rect">
            <a:avLst/>
          </a:prstGeom>
        </p:spPr>
        <p:txBody>
          <a:bodyPr/>
          <a:lstStyle>
            <a:lvl1pPr>
              <a:defRPr b="0" i="0">
                <a:solidFill>
                  <a:schemeClr val="tx1"/>
                </a:solidFill>
                <a:latin typeface="Montserrat" pitchFamily="2" charset="77"/>
              </a:defRPr>
            </a:lvl1pPr>
            <a:lvl2pPr>
              <a:defRPr b="0" i="0">
                <a:solidFill>
                  <a:schemeClr val="tx1"/>
                </a:solidFill>
                <a:latin typeface="Montserrat" pitchFamily="2" charset="77"/>
              </a:defRPr>
            </a:lvl2pPr>
            <a:lvl3pPr>
              <a:defRPr b="0" i="0">
                <a:solidFill>
                  <a:schemeClr val="tx1"/>
                </a:solidFill>
                <a:latin typeface="Montserrat" pitchFamily="2" charset="77"/>
              </a:defRPr>
            </a:lvl3pPr>
            <a:lvl4pPr>
              <a:defRPr b="0" i="0">
                <a:solidFill>
                  <a:schemeClr val="tx1"/>
                </a:solidFill>
                <a:latin typeface="Montserrat" pitchFamily="2" charset="77"/>
              </a:defRPr>
            </a:lvl4pPr>
            <a:lvl5pPr>
              <a:defRPr b="0" i="0">
                <a:solidFill>
                  <a:schemeClr val="tx1"/>
                </a:solidFill>
                <a:latin typeface="Montserrat" pitchFamily="2" charset="77"/>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B8F0CDC9-5D2E-8340-99BE-631E48CF5308}"/>
              </a:ext>
            </a:extLst>
          </p:cNvPr>
          <p:cNvSpPr>
            <a:spLocks noGrp="1"/>
          </p:cNvSpPr>
          <p:nvPr>
            <p:ph sz="quarter" idx="12"/>
          </p:nvPr>
        </p:nvSpPr>
        <p:spPr>
          <a:xfrm>
            <a:off x="297426" y="1179358"/>
            <a:ext cx="11770748" cy="2904817"/>
          </a:xfrm>
          <a:prstGeom prst="rect">
            <a:avLst/>
          </a:prstGeom>
        </p:spPr>
        <p:txBody>
          <a:bodyPr/>
          <a:lstStyle>
            <a:lvl1pPr>
              <a:defRPr>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5999866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7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E3CCE0-2C77-2A46-8173-0F76638555C2}"/>
              </a:ext>
            </a:extLst>
          </p:cNvPr>
          <p:cNvSpPr>
            <a:spLocks noGrp="1"/>
          </p:cNvSpPr>
          <p:nvPr>
            <p:ph type="title" hasCustomPrompt="1"/>
          </p:nvPr>
        </p:nvSpPr>
        <p:spPr>
          <a:xfrm>
            <a:off x="297426" y="309050"/>
            <a:ext cx="10515600" cy="618101"/>
          </a:xfrm>
          <a:prstGeom prst="rect">
            <a:avLst/>
          </a:prstGeom>
        </p:spPr>
        <p:txBody>
          <a:bodyPr/>
          <a:lstStyle>
            <a:lvl1pPr>
              <a:defRPr b="1" i="0">
                <a:solidFill>
                  <a:schemeClr val="tx1"/>
                </a:solidFill>
                <a:latin typeface="Montserrat" pitchFamily="2" charset="77"/>
              </a:defRPr>
            </a:lvl1pPr>
          </a:lstStyle>
          <a:p>
            <a:r>
              <a:rPr lang="en-US"/>
              <a:t>Title Here</a:t>
            </a:r>
          </a:p>
        </p:txBody>
      </p:sp>
      <p:sp>
        <p:nvSpPr>
          <p:cNvPr id="3" name="Slide Number Placeholder 2">
            <a:extLst>
              <a:ext uri="{FF2B5EF4-FFF2-40B4-BE49-F238E27FC236}">
                <a16:creationId xmlns:a16="http://schemas.microsoft.com/office/drawing/2014/main" id="{A5F4EAEC-E277-6B45-A755-D5A7C3B3144B}"/>
              </a:ext>
            </a:extLst>
          </p:cNvPr>
          <p:cNvSpPr>
            <a:spLocks noGrp="1"/>
          </p:cNvSpPr>
          <p:nvPr>
            <p:ph type="sldNum" sz="quarter" idx="10"/>
          </p:nvPr>
        </p:nvSpPr>
        <p:spPr>
          <a:xfrm>
            <a:off x="9324975" y="6356350"/>
            <a:ext cx="2743200" cy="365125"/>
          </a:xfrm>
          <a:prstGeom prst="rect">
            <a:avLst/>
          </a:prstGeom>
        </p:spPr>
        <p:txBody>
          <a:bodyPr/>
          <a:lstStyle>
            <a:lvl1pPr>
              <a:defRPr sz="1000" b="0" i="0">
                <a:solidFill>
                  <a:schemeClr val="tx1"/>
                </a:solidFill>
                <a:latin typeface="Montserrat" pitchFamily="2" charset="77"/>
              </a:defRPr>
            </a:lvl1pPr>
          </a:lstStyle>
          <a:p>
            <a:fld id="{A55B60CE-4B7B-4626-98CA-9A47292ED5A3}" type="slidenum">
              <a:rPr lang="vi-VN" smtClean="0"/>
              <a:t>‹#›</a:t>
            </a:fld>
            <a:endParaRPr lang="vi-VN"/>
          </a:p>
        </p:txBody>
      </p:sp>
      <p:sp>
        <p:nvSpPr>
          <p:cNvPr id="7" name="Text Placeholder 6">
            <a:extLst>
              <a:ext uri="{FF2B5EF4-FFF2-40B4-BE49-F238E27FC236}">
                <a16:creationId xmlns:a16="http://schemas.microsoft.com/office/drawing/2014/main" id="{CE5057F1-D8F2-F648-90CE-39F889C50708}"/>
              </a:ext>
            </a:extLst>
          </p:cNvPr>
          <p:cNvSpPr>
            <a:spLocks noGrp="1"/>
          </p:cNvSpPr>
          <p:nvPr>
            <p:ph type="body" sz="quarter" idx="11"/>
          </p:nvPr>
        </p:nvSpPr>
        <p:spPr>
          <a:xfrm>
            <a:off x="297426" y="4238371"/>
            <a:ext cx="5798574" cy="2310579"/>
          </a:xfrm>
          <a:prstGeom prst="rect">
            <a:avLst/>
          </a:prstGeom>
        </p:spPr>
        <p:txBody>
          <a:bodyPr/>
          <a:lstStyle>
            <a:lvl1pPr>
              <a:defRPr b="0" i="0">
                <a:solidFill>
                  <a:schemeClr val="tx1"/>
                </a:solidFill>
                <a:latin typeface="Montserrat" pitchFamily="2" charset="77"/>
              </a:defRPr>
            </a:lvl1pPr>
            <a:lvl2pPr>
              <a:defRPr b="0" i="0">
                <a:solidFill>
                  <a:schemeClr val="tx1"/>
                </a:solidFill>
                <a:latin typeface="Montserrat" pitchFamily="2" charset="77"/>
              </a:defRPr>
            </a:lvl2pPr>
            <a:lvl3pPr>
              <a:defRPr b="0" i="0">
                <a:solidFill>
                  <a:schemeClr val="tx1"/>
                </a:solidFill>
                <a:latin typeface="Montserrat" pitchFamily="2" charset="77"/>
              </a:defRPr>
            </a:lvl3pPr>
            <a:lvl4pPr>
              <a:defRPr b="0" i="0">
                <a:solidFill>
                  <a:schemeClr val="tx1"/>
                </a:solidFill>
                <a:latin typeface="Montserrat" pitchFamily="2" charset="77"/>
              </a:defRPr>
            </a:lvl4pPr>
            <a:lvl5pPr>
              <a:defRPr b="0" i="0">
                <a:solidFill>
                  <a:schemeClr val="tx1"/>
                </a:solidFill>
                <a:latin typeface="Montserrat" pitchFamily="2" charset="77"/>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B8F0CDC9-5D2E-8340-99BE-631E48CF5308}"/>
              </a:ext>
            </a:extLst>
          </p:cNvPr>
          <p:cNvSpPr>
            <a:spLocks noGrp="1"/>
          </p:cNvSpPr>
          <p:nvPr>
            <p:ph sz="quarter" idx="12"/>
          </p:nvPr>
        </p:nvSpPr>
        <p:spPr>
          <a:xfrm>
            <a:off x="297426" y="1179358"/>
            <a:ext cx="11770748" cy="2904817"/>
          </a:xfrm>
          <a:prstGeom prst="rect">
            <a:avLst/>
          </a:prstGeom>
        </p:spPr>
        <p:txBody>
          <a:bodyPr/>
          <a:lstStyle>
            <a:lvl1pPr>
              <a:defRPr b="0" i="0">
                <a:solidFill>
                  <a:schemeClr val="tx1"/>
                </a:solidFill>
                <a:latin typeface="Montserrat" pitchFamily="2" charset="77"/>
              </a:defRPr>
            </a:lvl1pPr>
          </a:lstStyle>
          <a:p>
            <a:pPr lvl="0"/>
            <a:r>
              <a:rPr lang="en-US"/>
              <a:t>Click to edit Master text styles</a:t>
            </a:r>
          </a:p>
        </p:txBody>
      </p:sp>
      <p:sp>
        <p:nvSpPr>
          <p:cNvPr id="6" name="Text Placeholder 6">
            <a:extLst>
              <a:ext uri="{FF2B5EF4-FFF2-40B4-BE49-F238E27FC236}">
                <a16:creationId xmlns:a16="http://schemas.microsoft.com/office/drawing/2014/main" id="{08CB3E4B-6DE3-474A-80F2-1198F2471C5A}"/>
              </a:ext>
            </a:extLst>
          </p:cNvPr>
          <p:cNvSpPr>
            <a:spLocks noGrp="1"/>
          </p:cNvSpPr>
          <p:nvPr>
            <p:ph type="body" sz="quarter" idx="13"/>
          </p:nvPr>
        </p:nvSpPr>
        <p:spPr>
          <a:xfrm>
            <a:off x="6182800" y="4238370"/>
            <a:ext cx="5798574" cy="2310579"/>
          </a:xfrm>
          <a:prstGeom prst="rect">
            <a:avLst/>
          </a:prstGeom>
        </p:spPr>
        <p:txBody>
          <a:bodyPr/>
          <a:lstStyle>
            <a:lvl1pPr>
              <a:defRPr b="0" i="0">
                <a:solidFill>
                  <a:schemeClr val="tx1"/>
                </a:solidFill>
                <a:latin typeface="Montserrat" pitchFamily="2" charset="77"/>
              </a:defRPr>
            </a:lvl1pPr>
            <a:lvl2pPr>
              <a:defRPr b="0" i="0">
                <a:solidFill>
                  <a:schemeClr val="tx1"/>
                </a:solidFill>
                <a:latin typeface="Montserrat" pitchFamily="2" charset="77"/>
              </a:defRPr>
            </a:lvl2pPr>
            <a:lvl3pPr>
              <a:defRPr b="0" i="0">
                <a:solidFill>
                  <a:schemeClr val="tx1"/>
                </a:solidFill>
                <a:latin typeface="Montserrat" pitchFamily="2" charset="77"/>
              </a:defRPr>
            </a:lvl3pPr>
            <a:lvl4pPr>
              <a:defRPr b="0" i="0">
                <a:solidFill>
                  <a:schemeClr val="tx1"/>
                </a:solidFill>
                <a:latin typeface="Montserrat" pitchFamily="2" charset="77"/>
              </a:defRPr>
            </a:lvl4pPr>
            <a:lvl5pPr>
              <a:defRPr b="0" i="0">
                <a:solidFill>
                  <a:schemeClr val="tx1"/>
                </a:solidFill>
                <a:latin typeface="Montserrat" pitchFamily="2" charset="77"/>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345323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8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E3CCE0-2C77-2A46-8173-0F76638555C2}"/>
              </a:ext>
            </a:extLst>
          </p:cNvPr>
          <p:cNvSpPr>
            <a:spLocks noGrp="1"/>
          </p:cNvSpPr>
          <p:nvPr>
            <p:ph type="title" hasCustomPrompt="1"/>
          </p:nvPr>
        </p:nvSpPr>
        <p:spPr>
          <a:xfrm>
            <a:off x="297426" y="309050"/>
            <a:ext cx="10515600" cy="618101"/>
          </a:xfrm>
          <a:prstGeom prst="rect">
            <a:avLst/>
          </a:prstGeom>
        </p:spPr>
        <p:txBody>
          <a:bodyPr/>
          <a:lstStyle>
            <a:lvl1pPr>
              <a:defRPr b="1" i="0">
                <a:solidFill>
                  <a:schemeClr val="tx1"/>
                </a:solidFill>
                <a:latin typeface="Montserrat" pitchFamily="2" charset="77"/>
              </a:defRPr>
            </a:lvl1pPr>
          </a:lstStyle>
          <a:p>
            <a:r>
              <a:rPr lang="en-US"/>
              <a:t>Title Here</a:t>
            </a:r>
          </a:p>
        </p:txBody>
      </p:sp>
      <p:sp>
        <p:nvSpPr>
          <p:cNvPr id="3" name="Slide Number Placeholder 2">
            <a:extLst>
              <a:ext uri="{FF2B5EF4-FFF2-40B4-BE49-F238E27FC236}">
                <a16:creationId xmlns:a16="http://schemas.microsoft.com/office/drawing/2014/main" id="{A5F4EAEC-E277-6B45-A755-D5A7C3B3144B}"/>
              </a:ext>
            </a:extLst>
          </p:cNvPr>
          <p:cNvSpPr>
            <a:spLocks noGrp="1"/>
          </p:cNvSpPr>
          <p:nvPr>
            <p:ph type="sldNum" sz="quarter" idx="10"/>
          </p:nvPr>
        </p:nvSpPr>
        <p:spPr>
          <a:xfrm>
            <a:off x="9324975" y="6356350"/>
            <a:ext cx="2743200" cy="365125"/>
          </a:xfrm>
          <a:prstGeom prst="rect">
            <a:avLst/>
          </a:prstGeom>
        </p:spPr>
        <p:txBody>
          <a:bodyPr/>
          <a:lstStyle>
            <a:lvl1pPr>
              <a:defRPr sz="1000" b="0" i="0">
                <a:solidFill>
                  <a:schemeClr val="tx1"/>
                </a:solidFill>
                <a:latin typeface="Montserrat Light" pitchFamily="2" charset="77"/>
              </a:defRPr>
            </a:lvl1pPr>
          </a:lstStyle>
          <a:p>
            <a:fld id="{A55B60CE-4B7B-4626-98CA-9A47292ED5A3}" type="slidenum">
              <a:rPr lang="vi-VN" smtClean="0"/>
              <a:t>‹#›</a:t>
            </a:fld>
            <a:endParaRPr lang="vi-VN"/>
          </a:p>
        </p:txBody>
      </p:sp>
      <p:sp>
        <p:nvSpPr>
          <p:cNvPr id="7" name="Text Placeholder 6">
            <a:extLst>
              <a:ext uri="{FF2B5EF4-FFF2-40B4-BE49-F238E27FC236}">
                <a16:creationId xmlns:a16="http://schemas.microsoft.com/office/drawing/2014/main" id="{CE5057F1-D8F2-F648-90CE-39F889C50708}"/>
              </a:ext>
            </a:extLst>
          </p:cNvPr>
          <p:cNvSpPr>
            <a:spLocks noGrp="1"/>
          </p:cNvSpPr>
          <p:nvPr>
            <p:ph type="body" sz="quarter" idx="11"/>
          </p:nvPr>
        </p:nvSpPr>
        <p:spPr>
          <a:xfrm>
            <a:off x="297426" y="1269646"/>
            <a:ext cx="5798574" cy="2904149"/>
          </a:xfrm>
          <a:prstGeom prst="rect">
            <a:avLst/>
          </a:prstGeom>
        </p:spPr>
        <p:txBody>
          <a:bodyPr/>
          <a:lstStyle>
            <a:lvl1pPr>
              <a:defRPr b="0" i="0">
                <a:solidFill>
                  <a:schemeClr val="tx1"/>
                </a:solidFill>
                <a:latin typeface="Montserrat" pitchFamily="2" charset="77"/>
              </a:defRPr>
            </a:lvl1pPr>
            <a:lvl2pPr>
              <a:defRPr b="0" i="0">
                <a:solidFill>
                  <a:schemeClr val="tx1"/>
                </a:solidFill>
                <a:latin typeface="Montserrat" pitchFamily="2" charset="77"/>
              </a:defRPr>
            </a:lvl2pPr>
            <a:lvl3pPr>
              <a:defRPr b="0" i="0">
                <a:solidFill>
                  <a:schemeClr val="tx1"/>
                </a:solidFill>
                <a:latin typeface="Montserrat" pitchFamily="2" charset="77"/>
              </a:defRPr>
            </a:lvl3pPr>
            <a:lvl4pPr>
              <a:defRPr b="0" i="0">
                <a:solidFill>
                  <a:schemeClr val="tx1"/>
                </a:solidFill>
                <a:latin typeface="Montserrat" pitchFamily="2" charset="77"/>
              </a:defRPr>
            </a:lvl4pPr>
            <a:lvl5pPr>
              <a:defRPr b="0" i="0">
                <a:solidFill>
                  <a:schemeClr val="tx1"/>
                </a:solidFill>
                <a:latin typeface="Montserrat" pitchFamily="2" charset="77"/>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B8F0CDC9-5D2E-8340-99BE-631E48CF5308}"/>
              </a:ext>
            </a:extLst>
          </p:cNvPr>
          <p:cNvSpPr>
            <a:spLocks noGrp="1"/>
          </p:cNvSpPr>
          <p:nvPr>
            <p:ph sz="quarter" idx="12"/>
          </p:nvPr>
        </p:nvSpPr>
        <p:spPr>
          <a:xfrm>
            <a:off x="6269601" y="1268978"/>
            <a:ext cx="5798574" cy="2904817"/>
          </a:xfrm>
          <a:prstGeom prst="rect">
            <a:avLst/>
          </a:prstGeom>
        </p:spPr>
        <p:txBody>
          <a:bodyPr/>
          <a:lstStyle>
            <a:lvl1pPr>
              <a:defRPr>
                <a:solidFill>
                  <a:schemeClr val="tx1"/>
                </a:solidFill>
              </a:defRPr>
            </a:lvl1pPr>
          </a:lstStyle>
          <a:p>
            <a:pPr lvl="0"/>
            <a:r>
              <a:rPr lang="en-US"/>
              <a:t>Click to edit Master text styles</a:t>
            </a:r>
          </a:p>
        </p:txBody>
      </p:sp>
      <p:sp>
        <p:nvSpPr>
          <p:cNvPr id="6" name="Text Placeholder 6">
            <a:extLst>
              <a:ext uri="{FF2B5EF4-FFF2-40B4-BE49-F238E27FC236}">
                <a16:creationId xmlns:a16="http://schemas.microsoft.com/office/drawing/2014/main" id="{08CB3E4B-6DE3-474A-80F2-1198F2471C5A}"/>
              </a:ext>
            </a:extLst>
          </p:cNvPr>
          <p:cNvSpPr>
            <a:spLocks noGrp="1"/>
          </p:cNvSpPr>
          <p:nvPr>
            <p:ph type="body" sz="quarter" idx="13"/>
          </p:nvPr>
        </p:nvSpPr>
        <p:spPr>
          <a:xfrm>
            <a:off x="6269601" y="4228333"/>
            <a:ext cx="5798574" cy="2310579"/>
          </a:xfrm>
          <a:prstGeom prst="rect">
            <a:avLst/>
          </a:prstGeom>
        </p:spPr>
        <p:txBody>
          <a:bodyPr/>
          <a:lstStyle>
            <a:lvl1pPr>
              <a:defRPr b="0" i="0">
                <a:solidFill>
                  <a:schemeClr val="tx1"/>
                </a:solidFill>
                <a:latin typeface="Montserrat" pitchFamily="2" charset="77"/>
              </a:defRPr>
            </a:lvl1pPr>
            <a:lvl2pPr>
              <a:defRPr b="0" i="0">
                <a:solidFill>
                  <a:schemeClr val="tx1"/>
                </a:solidFill>
                <a:latin typeface="Montserrat" pitchFamily="2" charset="77"/>
              </a:defRPr>
            </a:lvl2pPr>
            <a:lvl3pPr>
              <a:defRPr b="0" i="0">
                <a:solidFill>
                  <a:schemeClr val="tx1"/>
                </a:solidFill>
                <a:latin typeface="Montserrat" pitchFamily="2" charset="77"/>
              </a:defRPr>
            </a:lvl3pPr>
            <a:lvl4pPr>
              <a:defRPr b="0" i="0">
                <a:solidFill>
                  <a:schemeClr val="tx1"/>
                </a:solidFill>
                <a:latin typeface="Montserrat" pitchFamily="2" charset="77"/>
              </a:defRPr>
            </a:lvl4pPr>
            <a:lvl5pPr>
              <a:defRPr b="0" i="0">
                <a:solidFill>
                  <a:schemeClr val="tx1"/>
                </a:solidFill>
                <a:latin typeface="Montserrat" pitchFamily="2" charset="77"/>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8">
            <a:extLst>
              <a:ext uri="{FF2B5EF4-FFF2-40B4-BE49-F238E27FC236}">
                <a16:creationId xmlns:a16="http://schemas.microsoft.com/office/drawing/2014/main" id="{364C0C76-C16B-8B43-9D5C-C60243354B15}"/>
              </a:ext>
            </a:extLst>
          </p:cNvPr>
          <p:cNvSpPr>
            <a:spLocks noGrp="1"/>
          </p:cNvSpPr>
          <p:nvPr>
            <p:ph sz="quarter" idx="14"/>
          </p:nvPr>
        </p:nvSpPr>
        <p:spPr>
          <a:xfrm>
            <a:off x="297426" y="4238372"/>
            <a:ext cx="5798574" cy="2310579"/>
          </a:xfrm>
          <a:prstGeom prst="rect">
            <a:avLst/>
          </a:prstGeom>
        </p:spPr>
        <p:txBody>
          <a:bodyPr/>
          <a:lstStyle>
            <a:lvl1pPr>
              <a:defRPr>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10157103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2_Custom Layout">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BD2B2C8-63B8-3943-8165-7BCBB5495ED3}"/>
              </a:ext>
            </a:extLst>
          </p:cNvPr>
          <p:cNvSpPr>
            <a:spLocks noGrp="1"/>
          </p:cNvSpPr>
          <p:nvPr>
            <p:ph type="sldNum" sz="quarter" idx="10"/>
          </p:nvPr>
        </p:nvSpPr>
        <p:spPr>
          <a:xfrm>
            <a:off x="9324975" y="6356350"/>
            <a:ext cx="2743200" cy="365125"/>
          </a:xfrm>
          <a:prstGeom prst="rect">
            <a:avLst/>
          </a:prstGeom>
        </p:spPr>
        <p:txBody>
          <a:bodyPr/>
          <a:lstStyle/>
          <a:p>
            <a:fld id="{A55B60CE-4B7B-4626-98CA-9A47292ED5A3}" type="slidenum">
              <a:rPr lang="vi-VN" smtClean="0"/>
              <a:t>‹#›</a:t>
            </a:fld>
            <a:endParaRPr lang="vi-VN"/>
          </a:p>
        </p:txBody>
      </p:sp>
      <p:pic>
        <p:nvPicPr>
          <p:cNvPr id="5" name="Picture 4" descr="Logo&#10;&#10;Description automatically generated">
            <a:extLst>
              <a:ext uri="{FF2B5EF4-FFF2-40B4-BE49-F238E27FC236}">
                <a16:creationId xmlns:a16="http://schemas.microsoft.com/office/drawing/2014/main" id="{A65B4493-74EE-1945-A294-4F00E7AEAD62}"/>
              </a:ext>
            </a:extLst>
          </p:cNvPr>
          <p:cNvPicPr>
            <a:picLocks noChangeAspect="1"/>
          </p:cNvPicPr>
          <p:nvPr/>
        </p:nvPicPr>
        <p:blipFill>
          <a:blip r:embed="rId2"/>
          <a:stretch>
            <a:fillRect/>
          </a:stretch>
        </p:blipFill>
        <p:spPr>
          <a:xfrm>
            <a:off x="262800" y="6408000"/>
            <a:ext cx="1537200" cy="324733"/>
          </a:xfrm>
          <a:prstGeom prst="rect">
            <a:avLst/>
          </a:prstGeom>
        </p:spPr>
      </p:pic>
    </p:spTree>
    <p:extLst>
      <p:ext uri="{BB962C8B-B14F-4D97-AF65-F5344CB8AC3E}">
        <p14:creationId xmlns:p14="http://schemas.microsoft.com/office/powerpoint/2010/main" val="31007625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FE38285-F677-1B43-973A-F11B25BEE878}"/>
              </a:ext>
            </a:extLst>
          </p:cNvPr>
          <p:cNvSpPr>
            <a:spLocks noGrp="1"/>
          </p:cNvSpPr>
          <p:nvPr>
            <p:ph type="sldNum" sz="quarter" idx="4"/>
          </p:nvPr>
        </p:nvSpPr>
        <p:spPr>
          <a:xfrm>
            <a:off x="9378696" y="6392926"/>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55B60CE-4B7B-4626-98CA-9A47292ED5A3}" type="slidenum">
              <a:rPr lang="vi-VN" smtClean="0"/>
              <a:t>‹#›</a:t>
            </a:fld>
            <a:endParaRPr lang="vi-VN"/>
          </a:p>
        </p:txBody>
      </p:sp>
    </p:spTree>
    <p:extLst>
      <p:ext uri="{BB962C8B-B14F-4D97-AF65-F5344CB8AC3E}">
        <p14:creationId xmlns:p14="http://schemas.microsoft.com/office/powerpoint/2010/main" val="392656971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FE38285-F677-1B43-973A-F11B25BEE878}"/>
              </a:ext>
            </a:extLst>
          </p:cNvPr>
          <p:cNvSpPr>
            <a:spLocks noGrp="1"/>
          </p:cNvSpPr>
          <p:nvPr>
            <p:ph type="sldNum" sz="quarter" idx="4"/>
          </p:nvPr>
        </p:nvSpPr>
        <p:spPr>
          <a:xfrm>
            <a:off x="9378696" y="6392926"/>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EDE6014-E0FF-D14C-8CE2-431403267F97}" type="slidenum">
              <a:t>‹#›</a:t>
            </a:fld>
            <a:endParaRPr lang="en-US"/>
          </a:p>
        </p:txBody>
      </p:sp>
    </p:spTree>
    <p:extLst>
      <p:ext uri="{BB962C8B-B14F-4D97-AF65-F5344CB8AC3E}">
        <p14:creationId xmlns:p14="http://schemas.microsoft.com/office/powerpoint/2010/main" val="754325306"/>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D0FE0FF-D253-9040-9184-C5763D9CF1B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C4572E7-F475-CD42-A3C5-18503D81ED1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60BEE17-3749-1F42-8580-0DF058FA99B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B2EA7B7-3C58-B743-9E49-85A51E922033}" type="datetimeFigureOut">
              <a:t>13/06/2022</a:t>
            </a:fld>
            <a:endParaRPr lang="en-US"/>
          </a:p>
        </p:txBody>
      </p:sp>
      <p:sp>
        <p:nvSpPr>
          <p:cNvPr id="5" name="Footer Placeholder 4">
            <a:extLst>
              <a:ext uri="{FF2B5EF4-FFF2-40B4-BE49-F238E27FC236}">
                <a16:creationId xmlns:a16="http://schemas.microsoft.com/office/drawing/2014/main" id="{258E0E9F-1B57-524B-A4AC-0BA2B42B16D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36FFC03-9B80-A542-9152-199BEFED1EA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00FB666-8D16-834B-975D-9E4420569386}" type="slidenum">
              <a:t>‹#›</a:t>
            </a:fld>
            <a:endParaRPr lang="en-US"/>
          </a:p>
        </p:txBody>
      </p:sp>
    </p:spTree>
    <p:extLst>
      <p:ext uri="{BB962C8B-B14F-4D97-AF65-F5344CB8AC3E}">
        <p14:creationId xmlns:p14="http://schemas.microsoft.com/office/powerpoint/2010/main" val="2595500466"/>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3.xml"/><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3" Type="http://schemas.openxmlformats.org/officeDocument/2006/relationships/hyperlink" Target="https://www.statista.com/forecasts/1303532/southeast-asia-number-of-mobile-gamers-segment-revenue-by-country" TargetMode="External"/><Relationship Id="rId2" Type="http://schemas.openxmlformats.org/officeDocument/2006/relationships/image" Target="../media/image12.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s://www.statista.com/outlook/dmo/digital-media/video-games/mobile-games/vietnam" TargetMode="Externa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3.xml"/><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3" Type="http://schemas.openxmlformats.org/officeDocument/2006/relationships/hyperlink" Target="https://www.statista.com/statistics/1116817/thailand-preferred-devices-for-online-gaming-by-gender/" TargetMode="External"/><Relationship Id="rId2" Type="http://schemas.openxmlformats.org/officeDocument/2006/relationships/hyperlink" Target="https://www.statista.com/outlook/dmo/digital-media/video-games/mobile-games/thailand#:~:text=Revenue%20in%20the%20Mobile%20Games,6.8m%20users%20by%202026." TargetMode="External"/><Relationship Id="rId1" Type="http://schemas.openxmlformats.org/officeDocument/2006/relationships/slideLayout" Target="../slideLayouts/slideLayout13.xml"/><Relationship Id="rId4" Type="http://schemas.openxmlformats.org/officeDocument/2006/relationships/hyperlink" Target="https://www.statista.com/statistics/1294593/thailand-distribution-of-casual-online-gamers-by-age-group/"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s://www.statista.com/outlook/dmo/digital-media/video-games/mobile-games/philippines" TargetMode="Externa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s://www.statista.com/outlook/dmo/digital-media/video-games/mobile-games/indonesia#demographics" TargetMode="Externa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3" Type="http://schemas.openxmlformats.org/officeDocument/2006/relationships/hyperlink" Target="https://heroverse.io/" TargetMode="External"/><Relationship Id="rId2" Type="http://schemas.openxmlformats.org/officeDocument/2006/relationships/image" Target="../media/image39.png"/><Relationship Id="rId1" Type="http://schemas.openxmlformats.org/officeDocument/2006/relationships/slideLayout" Target="../slideLayouts/slideLayout13.xml"/><Relationship Id="rId4" Type="http://schemas.openxmlformats.org/officeDocument/2006/relationships/image" Target="../media/image40.jpeg"/></Relationships>
</file>

<file path=ppt/slides/_rels/slide46.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hyperlink" Target="https://puzzleroyale.io/" TargetMode="External"/><Relationship Id="rId1" Type="http://schemas.openxmlformats.org/officeDocument/2006/relationships/slideLayout" Target="../slideLayouts/slideLayout13.xml"/><Relationship Id="rId4" Type="http://schemas.openxmlformats.org/officeDocument/2006/relationships/image" Target="../media/image42.jpeg"/></Relationships>
</file>

<file path=ppt/slides/_rels/slide47.xml.rels><?xml version="1.0" encoding="UTF-8" standalone="yes"?>
<Relationships xmlns="http://schemas.openxmlformats.org/package/2006/relationships"><Relationship Id="rId3" Type="http://schemas.openxmlformats.org/officeDocument/2006/relationships/image" Target="../media/image43.gif"/><Relationship Id="rId2" Type="http://schemas.openxmlformats.org/officeDocument/2006/relationships/hyperlink" Target="https://himo.world/" TargetMode="External"/><Relationship Id="rId1" Type="http://schemas.openxmlformats.org/officeDocument/2006/relationships/slideLayout" Target="../slideLayouts/slideLayout13.xml"/><Relationship Id="rId4" Type="http://schemas.openxmlformats.org/officeDocument/2006/relationships/image" Target="../media/image44.png"/></Relationships>
</file>

<file path=ppt/slides/_rels/slide48.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hyperlink" Target="https://puzzlescrusade.space/" TargetMode="External"/><Relationship Id="rId1" Type="http://schemas.openxmlformats.org/officeDocument/2006/relationships/slideLayout" Target="../slideLayouts/slideLayout13.xml"/><Relationship Id="rId4" Type="http://schemas.openxmlformats.org/officeDocument/2006/relationships/image" Target="../media/image46.jpeg"/></Relationships>
</file>

<file path=ppt/slides/_rels/slide49.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hyperlink" Target="https://sugarkingdom.io/" TargetMode="External"/><Relationship Id="rId1" Type="http://schemas.openxmlformats.org/officeDocument/2006/relationships/slideLayout" Target="../slideLayouts/slideLayout13.xml"/><Relationship Id="rId4" Type="http://schemas.openxmlformats.org/officeDocument/2006/relationships/image" Target="../media/image48.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hyperlink" Target="https://thewastedlands.io/" TargetMode="External"/><Relationship Id="rId1" Type="http://schemas.openxmlformats.org/officeDocument/2006/relationships/slideLayout" Target="../slideLayouts/slideLayout13.xml"/><Relationship Id="rId4" Type="http://schemas.openxmlformats.org/officeDocument/2006/relationships/image" Target="../media/image50.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4B08B6-D9A3-440A-8D17-991396F5F148}"/>
              </a:ext>
            </a:extLst>
          </p:cNvPr>
          <p:cNvSpPr>
            <a:spLocks noGrp="1"/>
          </p:cNvSpPr>
          <p:nvPr>
            <p:ph type="ctrTitle"/>
          </p:nvPr>
        </p:nvSpPr>
        <p:spPr>
          <a:effectLst>
            <a:outerShdw blurRad="63500" sx="102000" sy="102000" algn="ctr" rotWithShape="0">
              <a:prstClr val="black">
                <a:alpha val="40000"/>
              </a:prstClr>
            </a:outerShdw>
          </a:effectLst>
        </p:spPr>
        <p:style>
          <a:lnRef idx="2">
            <a:schemeClr val="accent4">
              <a:shade val="50000"/>
            </a:schemeClr>
          </a:lnRef>
          <a:fillRef idx="1">
            <a:schemeClr val="accent4"/>
          </a:fillRef>
          <a:effectRef idx="0">
            <a:schemeClr val="accent4"/>
          </a:effectRef>
          <a:fontRef idx="minor">
            <a:schemeClr val="lt1"/>
          </a:fontRef>
        </p:style>
        <p:txBody>
          <a:bodyPr/>
          <a:lstStyle/>
          <a:p>
            <a:r>
              <a:rPr lang="en-US" dirty="0">
                <a:solidFill>
                  <a:schemeClr val="tx1"/>
                </a:solidFill>
                <a:effectLst>
                  <a:outerShdw blurRad="38100" dist="38100" dir="2700000" algn="tl">
                    <a:srgbClr val="000000">
                      <a:alpha val="43137"/>
                    </a:srgbClr>
                  </a:outerShdw>
                </a:effectLst>
                <a:latin typeface="Montserrat ExtraBold" panose="00000900000000000000" pitchFamily="2" charset="0"/>
              </a:rPr>
              <a:t>MOBILE GAME MARKET RESEARCH</a:t>
            </a:r>
            <a:endParaRPr lang="vi-VN" dirty="0">
              <a:solidFill>
                <a:schemeClr val="tx1"/>
              </a:solidFill>
              <a:effectLst>
                <a:outerShdw blurRad="38100" dist="38100" dir="2700000" algn="tl">
                  <a:srgbClr val="000000">
                    <a:alpha val="43137"/>
                  </a:srgbClr>
                </a:outerShdw>
              </a:effectLst>
              <a:latin typeface="Montserrat ExtraBold" panose="00000900000000000000" pitchFamily="2" charset="0"/>
            </a:endParaRPr>
          </a:p>
        </p:txBody>
      </p:sp>
      <p:sp>
        <p:nvSpPr>
          <p:cNvPr id="3" name="Subtitle 2">
            <a:extLst>
              <a:ext uri="{FF2B5EF4-FFF2-40B4-BE49-F238E27FC236}">
                <a16:creationId xmlns:a16="http://schemas.microsoft.com/office/drawing/2014/main" id="{09957805-A9F4-5D57-3240-FF9CDE236AB3}"/>
              </a:ext>
            </a:extLst>
          </p:cNvPr>
          <p:cNvSpPr>
            <a:spLocks noGrp="1"/>
          </p:cNvSpPr>
          <p:nvPr>
            <p:ph type="subTitle" idx="1"/>
          </p:nvPr>
        </p:nvSpPr>
        <p:spPr/>
        <p:txBody>
          <a:bodyPr/>
          <a:lstStyle/>
          <a:p>
            <a:r>
              <a:rPr lang="en-US" dirty="0">
                <a:solidFill>
                  <a:srgbClr val="FF0000"/>
                </a:solidFill>
              </a:rPr>
              <a:t>A Focus on Puzzle Game in APAC region</a:t>
            </a:r>
            <a:endParaRPr lang="vi-VN" dirty="0">
              <a:solidFill>
                <a:srgbClr val="FF0000"/>
              </a:solidFill>
            </a:endParaRPr>
          </a:p>
        </p:txBody>
      </p:sp>
      <p:pic>
        <p:nvPicPr>
          <p:cNvPr id="7" name="Picture 6">
            <a:extLst>
              <a:ext uri="{FF2B5EF4-FFF2-40B4-BE49-F238E27FC236}">
                <a16:creationId xmlns:a16="http://schemas.microsoft.com/office/drawing/2014/main" id="{45D85FFC-EBE0-40FE-EEDE-CF68DBDD14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427" y="438088"/>
            <a:ext cx="1728559" cy="638237"/>
          </a:xfrm>
          <a:prstGeom prst="rect">
            <a:avLst/>
          </a:prstGeom>
        </p:spPr>
      </p:pic>
      <p:sp>
        <p:nvSpPr>
          <p:cNvPr id="8" name="TextBox 7">
            <a:extLst>
              <a:ext uri="{FF2B5EF4-FFF2-40B4-BE49-F238E27FC236}">
                <a16:creationId xmlns:a16="http://schemas.microsoft.com/office/drawing/2014/main" id="{6EEF21DA-8883-D357-CFB7-0918AC895CF6}"/>
              </a:ext>
            </a:extLst>
          </p:cNvPr>
          <p:cNvSpPr txBox="1"/>
          <p:nvPr/>
        </p:nvSpPr>
        <p:spPr>
          <a:xfrm>
            <a:off x="-1" y="6281412"/>
            <a:ext cx="12192001" cy="276999"/>
          </a:xfrm>
          <a:prstGeom prst="rect">
            <a:avLst/>
          </a:prstGeom>
          <a:solidFill>
            <a:schemeClr val="accent1">
              <a:lumMod val="50000"/>
              <a:lumOff val="50000"/>
            </a:schemeClr>
          </a:solidFill>
        </p:spPr>
        <p:txBody>
          <a:bodyPr wrap="square" rtlCol="0">
            <a:spAutoFit/>
          </a:bodyPr>
          <a:lstStyle/>
          <a:p>
            <a:pPr algn="ctr"/>
            <a:r>
              <a:rPr lang="en-US" sz="1200" b="1" dirty="0">
                <a:solidFill>
                  <a:schemeClr val="bg2"/>
                </a:solidFill>
              </a:rPr>
              <a:t>Prepared for: </a:t>
            </a:r>
            <a:r>
              <a:rPr lang="en-US" sz="1200" dirty="0">
                <a:solidFill>
                  <a:schemeClr val="bg2"/>
                </a:solidFill>
              </a:rPr>
              <a:t>Chino Yray, RFOX Games	</a:t>
            </a:r>
            <a:r>
              <a:rPr lang="en-US" sz="1200" b="1" dirty="0">
                <a:solidFill>
                  <a:schemeClr val="bg2"/>
                </a:solidFill>
              </a:rPr>
              <a:t>Presented by: </a:t>
            </a:r>
            <a:r>
              <a:rPr lang="en-US" sz="1200" dirty="0">
                <a:solidFill>
                  <a:schemeClr val="bg2"/>
                </a:solidFill>
              </a:rPr>
              <a:t>Kimmy Le		</a:t>
            </a:r>
            <a:r>
              <a:rPr lang="en-US" sz="1200" b="1" dirty="0">
                <a:solidFill>
                  <a:schemeClr val="bg2"/>
                </a:solidFill>
              </a:rPr>
              <a:t>Date: </a:t>
            </a:r>
            <a:r>
              <a:rPr lang="en-US" sz="1200" dirty="0">
                <a:solidFill>
                  <a:schemeClr val="bg2"/>
                </a:solidFill>
              </a:rPr>
              <a:t>June 13</a:t>
            </a:r>
            <a:r>
              <a:rPr lang="en-US" sz="1200" baseline="30000" dirty="0">
                <a:solidFill>
                  <a:schemeClr val="bg2"/>
                </a:solidFill>
              </a:rPr>
              <a:t>th</a:t>
            </a:r>
            <a:r>
              <a:rPr lang="en-US" sz="1200" dirty="0">
                <a:solidFill>
                  <a:schemeClr val="bg2"/>
                </a:solidFill>
              </a:rPr>
              <a:t>, 2022</a:t>
            </a:r>
            <a:endParaRPr lang="vi-VN" sz="1200" dirty="0">
              <a:solidFill>
                <a:schemeClr val="bg2"/>
              </a:solidFill>
            </a:endParaRPr>
          </a:p>
        </p:txBody>
      </p:sp>
    </p:spTree>
    <p:extLst>
      <p:ext uri="{BB962C8B-B14F-4D97-AF65-F5344CB8AC3E}">
        <p14:creationId xmlns:p14="http://schemas.microsoft.com/office/powerpoint/2010/main" val="26373583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B6B223-CB9E-D5F0-B534-5389CC1A363D}"/>
              </a:ext>
            </a:extLst>
          </p:cNvPr>
          <p:cNvSpPr>
            <a:spLocks noGrp="1"/>
          </p:cNvSpPr>
          <p:nvPr>
            <p:ph type="title"/>
          </p:nvPr>
        </p:nvSpPr>
        <p:spPr/>
        <p:txBody>
          <a:bodyPr/>
          <a:lstStyle/>
          <a:p>
            <a:r>
              <a:rPr lang="en-US" dirty="0"/>
              <a:t>Mobile Game Revenue </a:t>
            </a:r>
            <a:endParaRPr lang="vi-VN" dirty="0"/>
          </a:p>
        </p:txBody>
      </p:sp>
      <p:sp>
        <p:nvSpPr>
          <p:cNvPr id="3" name="Slide Number Placeholder 2">
            <a:extLst>
              <a:ext uri="{FF2B5EF4-FFF2-40B4-BE49-F238E27FC236}">
                <a16:creationId xmlns:a16="http://schemas.microsoft.com/office/drawing/2014/main" id="{BA841346-1B1C-9EF4-F5C2-5A09FD242005}"/>
              </a:ext>
            </a:extLst>
          </p:cNvPr>
          <p:cNvSpPr>
            <a:spLocks noGrp="1"/>
          </p:cNvSpPr>
          <p:nvPr>
            <p:ph type="sldNum" sz="quarter" idx="10"/>
          </p:nvPr>
        </p:nvSpPr>
        <p:spPr/>
        <p:txBody>
          <a:bodyPr/>
          <a:lstStyle/>
          <a:p>
            <a:fld id="{D95E2228-2187-F842-970B-2F4F86ECEDF9}" type="slidenum">
              <a:rPr lang="en-PH" smtClean="0"/>
              <a:pPr/>
              <a:t>10</a:t>
            </a:fld>
            <a:endParaRPr lang="en-PH"/>
          </a:p>
        </p:txBody>
      </p:sp>
      <p:sp>
        <p:nvSpPr>
          <p:cNvPr id="7" name="TextBox 6">
            <a:extLst>
              <a:ext uri="{FF2B5EF4-FFF2-40B4-BE49-F238E27FC236}">
                <a16:creationId xmlns:a16="http://schemas.microsoft.com/office/drawing/2014/main" id="{46473C66-43B1-B604-1023-1E9A894C1D13}"/>
              </a:ext>
            </a:extLst>
          </p:cNvPr>
          <p:cNvSpPr txBox="1"/>
          <p:nvPr/>
        </p:nvSpPr>
        <p:spPr>
          <a:xfrm>
            <a:off x="6492884" y="1538190"/>
            <a:ext cx="5225639" cy="3477875"/>
          </a:xfrm>
          <a:prstGeom prst="rect">
            <a:avLst/>
          </a:prstGeom>
          <a:noFill/>
        </p:spPr>
        <p:txBody>
          <a:bodyPr wrap="square" rtlCol="0">
            <a:spAutoFit/>
          </a:bodyPr>
          <a:lstStyle/>
          <a:p>
            <a:r>
              <a:rPr lang="en-US" b="1" dirty="0">
                <a:latin typeface="Montserrat" panose="00000500000000000000" pitchFamily="2" charset="0"/>
              </a:rPr>
              <a:t>OVERVIEW</a:t>
            </a:r>
          </a:p>
          <a:p>
            <a:endParaRPr lang="en-US" dirty="0">
              <a:latin typeface="Montserrat" panose="00000500000000000000" pitchFamily="2" charset="0"/>
            </a:endParaRPr>
          </a:p>
          <a:p>
            <a:pPr marL="285750" indent="-285750">
              <a:buFont typeface="Arial" panose="020B0604020202020204" pitchFamily="34" charset="0"/>
              <a:buChar char="•"/>
            </a:pPr>
            <a:r>
              <a:rPr lang="en-US" sz="1200" b="1" dirty="0">
                <a:latin typeface="Montserrat" panose="00000500000000000000" pitchFamily="2" charset="0"/>
              </a:rPr>
              <a:t>Mobile game revenue </a:t>
            </a:r>
            <a:r>
              <a:rPr lang="en-US" sz="1200" dirty="0">
                <a:latin typeface="Montserrat" panose="00000500000000000000" pitchFamily="2" charset="0"/>
              </a:rPr>
              <a:t>declined Y/Y for the first time in history during Q1 2022. Player spending declined 6 percent Y/Y to $21.2 billion.</a:t>
            </a:r>
          </a:p>
          <a:p>
            <a:pPr marL="285750" indent="-285750">
              <a:buFont typeface="Arial" panose="020B0604020202020204" pitchFamily="34" charset="0"/>
              <a:buChar char="•"/>
            </a:pPr>
            <a:r>
              <a:rPr lang="en-US" sz="1200" b="1" dirty="0">
                <a:latin typeface="Montserrat" panose="00000500000000000000" pitchFamily="2" charset="0"/>
              </a:rPr>
              <a:t>The two largest markets </a:t>
            </a:r>
            <a:r>
              <a:rPr lang="en-US" sz="1200" dirty="0">
                <a:latin typeface="Montserrat" panose="00000500000000000000" pitchFamily="2" charset="0"/>
              </a:rPr>
              <a:t>by </a:t>
            </a:r>
            <a:r>
              <a:rPr lang="en-US" sz="1200" b="1" dirty="0">
                <a:latin typeface="Montserrat" panose="00000500000000000000" pitchFamily="2" charset="0"/>
              </a:rPr>
              <a:t>spending</a:t>
            </a:r>
            <a:r>
              <a:rPr lang="en-US" sz="1200" dirty="0">
                <a:latin typeface="Montserrat" panose="00000500000000000000" pitchFamily="2" charset="0"/>
              </a:rPr>
              <a:t> (U.S. and Japan) experienced double digit revenue decline during Q1 2022, losing a combined 3 percent market share of global mobile game revenue compared to 2021.</a:t>
            </a:r>
          </a:p>
          <a:p>
            <a:pPr marL="285750" indent="-285750">
              <a:buFont typeface="Arial" panose="020B0604020202020204" pitchFamily="34" charset="0"/>
              <a:buChar char="•"/>
            </a:pPr>
            <a:r>
              <a:rPr lang="en-US" sz="1200" b="1" dirty="0">
                <a:latin typeface="Montserrat" panose="00000500000000000000" pitchFamily="2" charset="0"/>
              </a:rPr>
              <a:t>Countries outside the top five </a:t>
            </a:r>
            <a:r>
              <a:rPr lang="en-US" sz="1200" dirty="0">
                <a:latin typeface="Montserrat" panose="00000500000000000000" pitchFamily="2" charset="0"/>
              </a:rPr>
              <a:t>have slowly gained market share, suggesting that </a:t>
            </a:r>
            <a:r>
              <a:rPr lang="en-US" sz="1200" b="1" dirty="0">
                <a:latin typeface="Montserrat" panose="00000500000000000000" pitchFamily="2" charset="0"/>
              </a:rPr>
              <a:t>mobile game publishers </a:t>
            </a:r>
            <a:r>
              <a:rPr lang="en-US" sz="1200" dirty="0">
                <a:latin typeface="Montserrat" panose="00000500000000000000" pitchFamily="2" charset="0"/>
              </a:rPr>
              <a:t>have turned to less-tapped markets with higher growth potential. </a:t>
            </a:r>
          </a:p>
          <a:p>
            <a:pPr marL="285750" indent="-285750">
              <a:buFont typeface="Arial" panose="020B0604020202020204" pitchFamily="34" charset="0"/>
              <a:buChar char="•"/>
            </a:pPr>
            <a:r>
              <a:rPr lang="en-US" sz="1200" b="1" dirty="0">
                <a:latin typeface="Montserrat" panose="00000500000000000000" pitchFamily="2" charset="0"/>
              </a:rPr>
              <a:t>Taiwan</a:t>
            </a:r>
            <a:r>
              <a:rPr lang="en-US" sz="1200" dirty="0">
                <a:latin typeface="Montserrat" panose="00000500000000000000" pitchFamily="2" charset="0"/>
              </a:rPr>
              <a:t> displaced </a:t>
            </a:r>
            <a:r>
              <a:rPr lang="en-US" sz="1200" b="1" dirty="0">
                <a:latin typeface="Montserrat" panose="00000500000000000000" pitchFamily="2" charset="0"/>
              </a:rPr>
              <a:t>Germany</a:t>
            </a:r>
            <a:r>
              <a:rPr lang="en-US" sz="1200" dirty="0">
                <a:latin typeface="Montserrat" panose="00000500000000000000" pitchFamily="2" charset="0"/>
              </a:rPr>
              <a:t> as the fifth largest mobile games market in the world. </a:t>
            </a:r>
            <a:r>
              <a:rPr lang="en-US" sz="1200" b="1" dirty="0">
                <a:latin typeface="Montserrat" panose="00000500000000000000" pitchFamily="2" charset="0"/>
              </a:rPr>
              <a:t>Consumer spending </a:t>
            </a:r>
            <a:r>
              <a:rPr lang="en-US" sz="1200" dirty="0">
                <a:latin typeface="Montserrat" panose="00000500000000000000" pitchFamily="2" charset="0"/>
              </a:rPr>
              <a:t>in this country was close to $700 million in Q1 2022.</a:t>
            </a:r>
          </a:p>
          <a:p>
            <a:pPr marL="285750" indent="-285750">
              <a:buFont typeface="Arial" panose="020B0604020202020204" pitchFamily="34" charset="0"/>
              <a:buChar char="•"/>
            </a:pPr>
            <a:r>
              <a:rPr lang="en-US" sz="1200" b="1" dirty="0">
                <a:latin typeface="Montserrat" panose="00000500000000000000" pitchFamily="2" charset="0"/>
              </a:rPr>
              <a:t>Each of the five top countries </a:t>
            </a:r>
            <a:r>
              <a:rPr lang="en-US" sz="1200" dirty="0">
                <a:latin typeface="Montserrat" panose="00000500000000000000" pitchFamily="2" charset="0"/>
              </a:rPr>
              <a:t>by </a:t>
            </a:r>
            <a:r>
              <a:rPr lang="en-US" sz="1200" b="1" dirty="0">
                <a:latin typeface="Montserrat" panose="00000500000000000000" pitchFamily="2" charset="0"/>
              </a:rPr>
              <a:t>player spending growth </a:t>
            </a:r>
            <a:r>
              <a:rPr lang="en-US" sz="1200" dirty="0">
                <a:latin typeface="Montserrat" panose="00000500000000000000" pitchFamily="2" charset="0"/>
              </a:rPr>
              <a:t>are in Asia, exposing how relevant the APAC region is for the games industry.</a:t>
            </a:r>
          </a:p>
        </p:txBody>
      </p:sp>
      <p:pic>
        <p:nvPicPr>
          <p:cNvPr id="11" name="Picture 10">
            <a:extLst>
              <a:ext uri="{FF2B5EF4-FFF2-40B4-BE49-F238E27FC236}">
                <a16:creationId xmlns:a16="http://schemas.microsoft.com/office/drawing/2014/main" id="{384502B9-4374-25AA-8286-B2C3DAFFA894}"/>
              </a:ext>
            </a:extLst>
          </p:cNvPr>
          <p:cNvPicPr>
            <a:picLocks noChangeAspect="1"/>
          </p:cNvPicPr>
          <p:nvPr/>
        </p:nvPicPr>
        <p:blipFill>
          <a:blip r:embed="rId2"/>
          <a:stretch>
            <a:fillRect/>
          </a:stretch>
        </p:blipFill>
        <p:spPr>
          <a:xfrm>
            <a:off x="297426" y="1538190"/>
            <a:ext cx="6195458" cy="4732530"/>
          </a:xfrm>
          <a:prstGeom prst="rect">
            <a:avLst/>
          </a:prstGeom>
        </p:spPr>
      </p:pic>
      <p:sp>
        <p:nvSpPr>
          <p:cNvPr id="8" name="TextBox 7">
            <a:extLst>
              <a:ext uri="{FF2B5EF4-FFF2-40B4-BE49-F238E27FC236}">
                <a16:creationId xmlns:a16="http://schemas.microsoft.com/office/drawing/2014/main" id="{FD7C9A3A-FF9E-F9F0-25E3-04844CFB2E80}"/>
              </a:ext>
            </a:extLst>
          </p:cNvPr>
          <p:cNvSpPr txBox="1"/>
          <p:nvPr/>
        </p:nvSpPr>
        <p:spPr>
          <a:xfrm>
            <a:off x="297426" y="1048004"/>
            <a:ext cx="4376691" cy="369332"/>
          </a:xfrm>
          <a:prstGeom prst="rect">
            <a:avLst/>
          </a:prstGeom>
          <a:noFill/>
        </p:spPr>
        <p:txBody>
          <a:bodyPr wrap="square" rtlCol="0">
            <a:spAutoFit/>
          </a:bodyPr>
          <a:lstStyle/>
          <a:p>
            <a:r>
              <a:rPr lang="en-US" sz="1800" b="1" dirty="0">
                <a:latin typeface="Montserrat" panose="00000500000000000000" pitchFamily="2" charset="0"/>
              </a:rPr>
              <a:t>Consumer Spending Worldwide</a:t>
            </a:r>
            <a:endParaRPr lang="vi-VN" sz="1800" b="1" dirty="0">
              <a:latin typeface="Montserrat" panose="00000500000000000000" pitchFamily="2" charset="0"/>
            </a:endParaRPr>
          </a:p>
        </p:txBody>
      </p:sp>
    </p:spTree>
    <p:extLst>
      <p:ext uri="{BB962C8B-B14F-4D97-AF65-F5344CB8AC3E}">
        <p14:creationId xmlns:p14="http://schemas.microsoft.com/office/powerpoint/2010/main" val="6811247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B6B223-CB9E-D5F0-B534-5389CC1A363D}"/>
              </a:ext>
            </a:extLst>
          </p:cNvPr>
          <p:cNvSpPr>
            <a:spLocks noGrp="1"/>
          </p:cNvSpPr>
          <p:nvPr>
            <p:ph type="title"/>
          </p:nvPr>
        </p:nvSpPr>
        <p:spPr/>
        <p:txBody>
          <a:bodyPr/>
          <a:lstStyle/>
          <a:p>
            <a:r>
              <a:rPr lang="en-US" dirty="0"/>
              <a:t>Mobile Game Revenue - APAC</a:t>
            </a:r>
            <a:endParaRPr lang="vi-VN" dirty="0"/>
          </a:p>
        </p:txBody>
      </p:sp>
      <p:sp>
        <p:nvSpPr>
          <p:cNvPr id="3" name="Slide Number Placeholder 2">
            <a:extLst>
              <a:ext uri="{FF2B5EF4-FFF2-40B4-BE49-F238E27FC236}">
                <a16:creationId xmlns:a16="http://schemas.microsoft.com/office/drawing/2014/main" id="{BA841346-1B1C-9EF4-F5C2-5A09FD242005}"/>
              </a:ext>
            </a:extLst>
          </p:cNvPr>
          <p:cNvSpPr>
            <a:spLocks noGrp="1"/>
          </p:cNvSpPr>
          <p:nvPr>
            <p:ph type="sldNum" sz="quarter" idx="10"/>
          </p:nvPr>
        </p:nvSpPr>
        <p:spPr/>
        <p:txBody>
          <a:bodyPr/>
          <a:lstStyle/>
          <a:p>
            <a:fld id="{D95E2228-2187-F842-970B-2F4F86ECEDF9}" type="slidenum">
              <a:rPr lang="en-PH" smtClean="0"/>
              <a:pPr/>
              <a:t>11</a:t>
            </a:fld>
            <a:endParaRPr lang="en-PH"/>
          </a:p>
        </p:txBody>
      </p:sp>
      <p:pic>
        <p:nvPicPr>
          <p:cNvPr id="5" name="Picture 4">
            <a:extLst>
              <a:ext uri="{FF2B5EF4-FFF2-40B4-BE49-F238E27FC236}">
                <a16:creationId xmlns:a16="http://schemas.microsoft.com/office/drawing/2014/main" id="{FA2113B2-AD55-ADF5-0440-587769397035}"/>
              </a:ext>
            </a:extLst>
          </p:cNvPr>
          <p:cNvPicPr>
            <a:picLocks noChangeAspect="1"/>
          </p:cNvPicPr>
          <p:nvPr/>
        </p:nvPicPr>
        <p:blipFill>
          <a:blip r:embed="rId2"/>
          <a:stretch>
            <a:fillRect/>
          </a:stretch>
        </p:blipFill>
        <p:spPr>
          <a:xfrm>
            <a:off x="2876550" y="1538189"/>
            <a:ext cx="6438900" cy="4648200"/>
          </a:xfrm>
          <a:prstGeom prst="rect">
            <a:avLst/>
          </a:prstGeom>
        </p:spPr>
      </p:pic>
      <p:sp>
        <p:nvSpPr>
          <p:cNvPr id="11" name="TextBox 10">
            <a:extLst>
              <a:ext uri="{FF2B5EF4-FFF2-40B4-BE49-F238E27FC236}">
                <a16:creationId xmlns:a16="http://schemas.microsoft.com/office/drawing/2014/main" id="{3B9ADC38-DB96-3B72-46FA-CF48E86E18CE}"/>
              </a:ext>
            </a:extLst>
          </p:cNvPr>
          <p:cNvSpPr txBox="1"/>
          <p:nvPr/>
        </p:nvSpPr>
        <p:spPr>
          <a:xfrm>
            <a:off x="297425" y="1767006"/>
            <a:ext cx="2392509" cy="3231654"/>
          </a:xfrm>
          <a:prstGeom prst="rect">
            <a:avLst/>
          </a:prstGeom>
          <a:noFill/>
        </p:spPr>
        <p:txBody>
          <a:bodyPr wrap="square">
            <a:spAutoFit/>
          </a:bodyPr>
          <a:lstStyle/>
          <a:p>
            <a:r>
              <a:rPr lang="en-US" sz="1200" b="1" dirty="0">
                <a:latin typeface="Montserrat" panose="00000500000000000000" pitchFamily="2" charset="0"/>
              </a:rPr>
              <a:t>Asia-Pacific is home to three of the top four gaming markets by consumer spending</a:t>
            </a:r>
            <a:r>
              <a:rPr lang="en-US" sz="1200" dirty="0">
                <a:latin typeface="Montserrat" panose="00000500000000000000" pitchFamily="2" charset="0"/>
              </a:rPr>
              <a:t>, and 55% of players worldwide, who together represent a combined 49% of global consumer spending on games.</a:t>
            </a:r>
          </a:p>
          <a:p>
            <a:endParaRPr lang="en-US" sz="1200" dirty="0">
              <a:latin typeface="Montserrat" panose="00000500000000000000" pitchFamily="2" charset="0"/>
            </a:endParaRPr>
          </a:p>
          <a:p>
            <a:r>
              <a:rPr lang="en-US" sz="1200" b="1" dirty="0">
                <a:latin typeface="Montserrat" panose="00000500000000000000" pitchFamily="2" charset="0"/>
              </a:rPr>
              <a:t>Asia-Pacific is a predominantly mobile-first market. </a:t>
            </a:r>
            <a:r>
              <a:rPr lang="en-US" sz="1200" dirty="0">
                <a:latin typeface="Montserrat" panose="00000500000000000000" pitchFamily="2" charset="0"/>
              </a:rPr>
              <a:t>The $57.9 billion spend on mobile games represents a striking two-thirds of the region’s total consumer spending. </a:t>
            </a:r>
            <a:endParaRPr lang="vi-VN" sz="1200" dirty="0">
              <a:latin typeface="Montserrat" panose="00000500000000000000" pitchFamily="2" charset="0"/>
            </a:endParaRPr>
          </a:p>
        </p:txBody>
      </p:sp>
      <p:sp>
        <p:nvSpPr>
          <p:cNvPr id="12" name="TextBox 11">
            <a:extLst>
              <a:ext uri="{FF2B5EF4-FFF2-40B4-BE49-F238E27FC236}">
                <a16:creationId xmlns:a16="http://schemas.microsoft.com/office/drawing/2014/main" id="{568A12B6-2052-1A2B-5A77-12BC9A38C812}"/>
              </a:ext>
            </a:extLst>
          </p:cNvPr>
          <p:cNvSpPr txBox="1"/>
          <p:nvPr/>
        </p:nvSpPr>
        <p:spPr>
          <a:xfrm>
            <a:off x="9502066" y="1767006"/>
            <a:ext cx="2392510" cy="4001095"/>
          </a:xfrm>
          <a:prstGeom prst="rect">
            <a:avLst/>
          </a:prstGeom>
          <a:noFill/>
        </p:spPr>
        <p:txBody>
          <a:bodyPr wrap="square">
            <a:spAutoFit/>
          </a:bodyPr>
          <a:lstStyle/>
          <a:p>
            <a:r>
              <a:rPr lang="en-US" sz="1200" b="1" dirty="0">
                <a:latin typeface="Montserrat" panose="00000500000000000000" pitchFamily="2" charset="0"/>
              </a:rPr>
              <a:t>For the most part, console gaming isn’t as popular in Asia-Pacific.</a:t>
            </a:r>
            <a:r>
              <a:rPr lang="en-US" sz="1200" dirty="0">
                <a:latin typeface="Montserrat" panose="00000500000000000000" pitchFamily="2" charset="0"/>
              </a:rPr>
              <a:t> Largely driven by the Japanese market and Oceania, Asia-Pacific’s 249.6 million console players was expected to spend a combined $10.5 billion in 2021.</a:t>
            </a:r>
          </a:p>
          <a:p>
            <a:endParaRPr lang="en-US" sz="1200" dirty="0">
              <a:latin typeface="Montserrat" panose="00000500000000000000" pitchFamily="2" charset="0"/>
            </a:endParaRPr>
          </a:p>
          <a:p>
            <a:r>
              <a:rPr lang="en-US" sz="1200" b="1" dirty="0">
                <a:latin typeface="Montserrat" panose="00000500000000000000" pitchFamily="2" charset="0"/>
              </a:rPr>
              <a:t>While PC gamers have been switching to mobile for the past decade</a:t>
            </a:r>
            <a:r>
              <a:rPr lang="en-US" sz="1200" dirty="0">
                <a:latin typeface="Montserrat" panose="00000500000000000000" pitchFamily="2" charset="0"/>
              </a:rPr>
              <a:t>, there’s still a sizable PC gaming</a:t>
            </a:r>
          </a:p>
          <a:p>
            <a:r>
              <a:rPr lang="en-US" sz="1200" dirty="0">
                <a:latin typeface="Montserrat" panose="00000500000000000000" pitchFamily="2" charset="0"/>
              </a:rPr>
              <a:t>market in Asia-Pacific, largely due to the popularity of PC gaming cafés in mainland China</a:t>
            </a:r>
          </a:p>
          <a:p>
            <a:r>
              <a:rPr lang="en-US" sz="1200" dirty="0">
                <a:latin typeface="Montserrat" panose="00000500000000000000" pitchFamily="2" charset="0"/>
              </a:rPr>
              <a:t>and South Korea, where they are known as PC bangs. </a:t>
            </a:r>
          </a:p>
          <a:p>
            <a:endParaRPr lang="en-US" sz="1200" dirty="0">
              <a:latin typeface="Montserrat" panose="00000500000000000000" pitchFamily="2" charset="0"/>
            </a:endParaRPr>
          </a:p>
        </p:txBody>
      </p:sp>
      <p:sp>
        <p:nvSpPr>
          <p:cNvPr id="14" name="TextBox 13">
            <a:extLst>
              <a:ext uri="{FF2B5EF4-FFF2-40B4-BE49-F238E27FC236}">
                <a16:creationId xmlns:a16="http://schemas.microsoft.com/office/drawing/2014/main" id="{D7056025-FB17-B08C-07BD-22CCFE798930}"/>
              </a:ext>
            </a:extLst>
          </p:cNvPr>
          <p:cNvSpPr txBox="1"/>
          <p:nvPr/>
        </p:nvSpPr>
        <p:spPr>
          <a:xfrm>
            <a:off x="297425" y="905233"/>
            <a:ext cx="11550011" cy="523220"/>
          </a:xfrm>
          <a:prstGeom prst="rect">
            <a:avLst/>
          </a:prstGeom>
          <a:noFill/>
        </p:spPr>
        <p:txBody>
          <a:bodyPr wrap="square">
            <a:spAutoFit/>
          </a:bodyPr>
          <a:lstStyle/>
          <a:p>
            <a:r>
              <a:rPr lang="en-US" b="1" dirty="0">
                <a:latin typeface="Montserrat" panose="00000500000000000000" pitchFamily="2" charset="0"/>
              </a:rPr>
              <a:t>Rising technological literacy, affordable smartphones, and improvements to internet infrastructure are driving audience and consumer spending growth in multiple markets in Southeast Asia and India.</a:t>
            </a:r>
            <a:endParaRPr lang="vi-VN" b="1" dirty="0">
              <a:latin typeface="Montserrat" panose="00000500000000000000" pitchFamily="2" charset="0"/>
            </a:endParaRPr>
          </a:p>
        </p:txBody>
      </p:sp>
    </p:spTree>
    <p:extLst>
      <p:ext uri="{BB962C8B-B14F-4D97-AF65-F5344CB8AC3E}">
        <p14:creationId xmlns:p14="http://schemas.microsoft.com/office/powerpoint/2010/main" val="24283251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B6B223-CB9E-D5F0-B534-5389CC1A363D}"/>
              </a:ext>
            </a:extLst>
          </p:cNvPr>
          <p:cNvSpPr>
            <a:spLocks noGrp="1"/>
          </p:cNvSpPr>
          <p:nvPr>
            <p:ph type="title"/>
          </p:nvPr>
        </p:nvSpPr>
        <p:spPr/>
        <p:txBody>
          <a:bodyPr/>
          <a:lstStyle/>
          <a:p>
            <a:r>
              <a:rPr lang="en-US" dirty="0"/>
              <a:t>Mobile Game Revenue - APAC</a:t>
            </a:r>
            <a:endParaRPr lang="vi-VN" dirty="0"/>
          </a:p>
        </p:txBody>
      </p:sp>
      <p:sp>
        <p:nvSpPr>
          <p:cNvPr id="3" name="Slide Number Placeholder 2">
            <a:extLst>
              <a:ext uri="{FF2B5EF4-FFF2-40B4-BE49-F238E27FC236}">
                <a16:creationId xmlns:a16="http://schemas.microsoft.com/office/drawing/2014/main" id="{BA841346-1B1C-9EF4-F5C2-5A09FD242005}"/>
              </a:ext>
            </a:extLst>
          </p:cNvPr>
          <p:cNvSpPr>
            <a:spLocks noGrp="1"/>
          </p:cNvSpPr>
          <p:nvPr>
            <p:ph type="sldNum" sz="quarter" idx="10"/>
          </p:nvPr>
        </p:nvSpPr>
        <p:spPr/>
        <p:txBody>
          <a:bodyPr/>
          <a:lstStyle/>
          <a:p>
            <a:fld id="{D95E2228-2187-F842-970B-2F4F86ECEDF9}" type="slidenum">
              <a:rPr lang="en-PH" smtClean="0"/>
              <a:pPr/>
              <a:t>12</a:t>
            </a:fld>
            <a:endParaRPr lang="en-PH"/>
          </a:p>
        </p:txBody>
      </p:sp>
      <p:sp>
        <p:nvSpPr>
          <p:cNvPr id="7" name="TextBox 6">
            <a:extLst>
              <a:ext uri="{FF2B5EF4-FFF2-40B4-BE49-F238E27FC236}">
                <a16:creationId xmlns:a16="http://schemas.microsoft.com/office/drawing/2014/main" id="{46473C66-43B1-B604-1023-1E9A894C1D13}"/>
              </a:ext>
            </a:extLst>
          </p:cNvPr>
          <p:cNvSpPr txBox="1"/>
          <p:nvPr/>
        </p:nvSpPr>
        <p:spPr>
          <a:xfrm>
            <a:off x="6492884" y="1538189"/>
            <a:ext cx="5225639" cy="5309146"/>
          </a:xfrm>
          <a:prstGeom prst="rect">
            <a:avLst/>
          </a:prstGeom>
          <a:noFill/>
        </p:spPr>
        <p:txBody>
          <a:bodyPr wrap="square" rtlCol="0">
            <a:spAutoFit/>
          </a:bodyPr>
          <a:lstStyle/>
          <a:p>
            <a:r>
              <a:rPr lang="en-US" b="1" dirty="0">
                <a:latin typeface="Montserrat" panose="00000500000000000000" pitchFamily="2" charset="0"/>
              </a:rPr>
              <a:t>OVERVIEW</a:t>
            </a:r>
          </a:p>
          <a:p>
            <a:endParaRPr lang="en-US" b="1" dirty="0">
              <a:latin typeface="Montserrat" panose="00000500000000000000" pitchFamily="2" charset="0"/>
            </a:endParaRPr>
          </a:p>
          <a:p>
            <a:pPr marL="285750" indent="-285750">
              <a:buFont typeface="Arial" panose="020B0604020202020204" pitchFamily="34" charset="0"/>
              <a:buChar char="•"/>
            </a:pPr>
            <a:r>
              <a:rPr lang="en-US" sz="1200" dirty="0">
                <a:latin typeface="Montserrat" panose="00000500000000000000" pitchFamily="2" charset="0"/>
              </a:rPr>
              <a:t>During Q1 2022, </a:t>
            </a:r>
            <a:r>
              <a:rPr lang="en-US" sz="1200" b="1" dirty="0">
                <a:latin typeface="Montserrat" panose="00000500000000000000" pitchFamily="2" charset="0"/>
              </a:rPr>
              <a:t>revenue</a:t>
            </a:r>
            <a:r>
              <a:rPr lang="en-US" sz="1200" dirty="0">
                <a:latin typeface="Montserrat" panose="00000500000000000000" pitchFamily="2" charset="0"/>
              </a:rPr>
              <a:t> decreased by 7 percent Y/Y to $11.2 billion. </a:t>
            </a:r>
          </a:p>
          <a:p>
            <a:pPr marL="285750" indent="-285750">
              <a:buFont typeface="Arial" panose="020B0604020202020204" pitchFamily="34" charset="0"/>
              <a:buChar char="•"/>
            </a:pPr>
            <a:r>
              <a:rPr lang="en-US" sz="1200" dirty="0">
                <a:latin typeface="Montserrat" panose="00000500000000000000" pitchFamily="2" charset="0"/>
              </a:rPr>
              <a:t>The </a:t>
            </a:r>
            <a:r>
              <a:rPr lang="en-US" sz="1200" b="1" dirty="0">
                <a:latin typeface="Montserrat" panose="00000500000000000000" pitchFamily="2" charset="0"/>
              </a:rPr>
              <a:t>revenue decline </a:t>
            </a:r>
            <a:r>
              <a:rPr lang="en-US" sz="1200" dirty="0">
                <a:latin typeface="Montserrat" panose="00000500000000000000" pitchFamily="2" charset="0"/>
              </a:rPr>
              <a:t>was more pronounced on </a:t>
            </a:r>
            <a:r>
              <a:rPr lang="en-US" sz="1200" b="1" dirty="0">
                <a:latin typeface="Montserrat" panose="00000500000000000000" pitchFamily="2" charset="0"/>
              </a:rPr>
              <a:t>Google Play </a:t>
            </a:r>
            <a:r>
              <a:rPr lang="en-US" sz="1200" dirty="0">
                <a:latin typeface="Montserrat" panose="00000500000000000000" pitchFamily="2" charset="0"/>
              </a:rPr>
              <a:t>(13%) compared to the </a:t>
            </a:r>
            <a:r>
              <a:rPr lang="en-US" sz="1200" b="1" dirty="0">
                <a:latin typeface="Montserrat" panose="00000500000000000000" pitchFamily="2" charset="0"/>
              </a:rPr>
              <a:t>App Store</a:t>
            </a:r>
            <a:r>
              <a:rPr lang="en-US" sz="1200" dirty="0">
                <a:latin typeface="Montserrat" panose="00000500000000000000" pitchFamily="2" charset="0"/>
              </a:rPr>
              <a:t>, which decreased by 4% Y/Y during Q1 2022.</a:t>
            </a:r>
          </a:p>
          <a:p>
            <a:pPr marL="285750" indent="-285750">
              <a:buFont typeface="Arial" panose="020B0604020202020204" pitchFamily="34" charset="0"/>
              <a:buChar char="•"/>
            </a:pPr>
            <a:r>
              <a:rPr lang="en-US" sz="1200" dirty="0">
                <a:latin typeface="Montserrat" panose="00000500000000000000" pitchFamily="2" charset="0"/>
              </a:rPr>
              <a:t>Following the same trend observed in the U.S. market, </a:t>
            </a:r>
            <a:r>
              <a:rPr lang="en-US" sz="1200" b="1" dirty="0">
                <a:latin typeface="Montserrat" panose="00000500000000000000" pitchFamily="2" charset="0"/>
              </a:rPr>
              <a:t>mobile game revenue </a:t>
            </a:r>
            <a:r>
              <a:rPr lang="en-US" sz="1200" dirty="0">
                <a:latin typeface="Montserrat" panose="00000500000000000000" pitchFamily="2" charset="0"/>
              </a:rPr>
              <a:t>in Asia declined during Q1 2022. Still, it remains by far the most lucrative region for mobile game revenue, led by China and Japan.</a:t>
            </a:r>
          </a:p>
          <a:p>
            <a:pPr marL="285750" indent="-285750">
              <a:buFont typeface="Arial" panose="020B0604020202020204" pitchFamily="34" charset="0"/>
              <a:buChar char="•"/>
            </a:pPr>
            <a:r>
              <a:rPr lang="en-US" sz="1200" b="1" dirty="0">
                <a:latin typeface="Montserrat" panose="00000500000000000000" pitchFamily="2" charset="0"/>
              </a:rPr>
              <a:t>India</a:t>
            </a:r>
            <a:r>
              <a:rPr lang="en-US" sz="1200" dirty="0">
                <a:latin typeface="Montserrat" panose="00000500000000000000" pitchFamily="2" charset="0"/>
              </a:rPr>
              <a:t>, the largest mobile games market in the world by downloads, started to catch up in consumer spending. During Q4 2021</a:t>
            </a:r>
            <a:r>
              <a:rPr lang="en-US" sz="1200" b="1" dirty="0">
                <a:latin typeface="Montserrat" panose="00000500000000000000" pitchFamily="2" charset="0"/>
              </a:rPr>
              <a:t>, spending </a:t>
            </a:r>
            <a:r>
              <a:rPr lang="en-US" sz="1200" dirty="0">
                <a:latin typeface="Montserrat" panose="00000500000000000000" pitchFamily="2" charset="0"/>
              </a:rPr>
              <a:t>increased 96% Y/Y, followed by a very strong Q1 2022, with revenue up 73%. </a:t>
            </a:r>
          </a:p>
          <a:p>
            <a:pPr marL="285750" indent="-285750">
              <a:buFont typeface="Arial" panose="020B0604020202020204" pitchFamily="34" charset="0"/>
              <a:buChar char="•"/>
            </a:pPr>
            <a:r>
              <a:rPr lang="en-US" sz="1200" b="1" dirty="0">
                <a:latin typeface="Montserrat" panose="00000500000000000000" pitchFamily="2" charset="0"/>
              </a:rPr>
              <a:t>Japan</a:t>
            </a:r>
            <a:r>
              <a:rPr lang="en-US" sz="1200" dirty="0">
                <a:latin typeface="Montserrat" panose="00000500000000000000" pitchFamily="2" charset="0"/>
              </a:rPr>
              <a:t>’s mobile game revenue decreased by more than $900 million in Q1 2022 vs. Q1 2021, a reduction of 18 percent. </a:t>
            </a:r>
          </a:p>
          <a:p>
            <a:pPr marL="285750" indent="-285750">
              <a:buFont typeface="Arial" panose="020B0604020202020204" pitchFamily="34" charset="0"/>
              <a:buChar char="•"/>
            </a:pPr>
            <a:r>
              <a:rPr lang="en-US" sz="1200" b="1" dirty="0">
                <a:latin typeface="Montserrat" panose="00000500000000000000" pitchFamily="2" charset="0"/>
              </a:rPr>
              <a:t>Thailand </a:t>
            </a:r>
            <a:r>
              <a:rPr lang="en-US" sz="1200" dirty="0">
                <a:latin typeface="Montserrat" panose="00000500000000000000" pitchFamily="2" charset="0"/>
              </a:rPr>
              <a:t>also showed weak performance, with revenue decreasing 31 percent year-over-year to $65 million.</a:t>
            </a:r>
          </a:p>
          <a:p>
            <a:pPr marL="285750" indent="-285750">
              <a:buFont typeface="Arial" panose="020B0604020202020204" pitchFamily="34" charset="0"/>
              <a:buChar char="•"/>
            </a:pPr>
            <a:r>
              <a:rPr lang="en-US" sz="1200" b="1" dirty="0">
                <a:latin typeface="Montserrat" panose="00000500000000000000" pitchFamily="2" charset="0"/>
              </a:rPr>
              <a:t>Taiwan</a:t>
            </a:r>
            <a:r>
              <a:rPr lang="en-US" sz="1200" dirty="0">
                <a:latin typeface="Montserrat" panose="00000500000000000000" pitchFamily="2" charset="0"/>
              </a:rPr>
              <a:t> was the No. 1 country in Asia by growth, with consumer spending up nearly 7 percent Y/Y to more than $690 million.</a:t>
            </a:r>
          </a:p>
          <a:p>
            <a:pPr marL="285750" indent="-285750">
              <a:buFont typeface="Arial" panose="020B0604020202020204" pitchFamily="34" charset="0"/>
              <a:buChar char="•"/>
            </a:pPr>
            <a:endParaRPr lang="en-US" sz="1200" dirty="0">
              <a:latin typeface="Montserrat" panose="00000500000000000000" pitchFamily="2" charset="0"/>
            </a:endParaRPr>
          </a:p>
          <a:p>
            <a:endParaRPr lang="en-US" dirty="0">
              <a:latin typeface="Montserrat" panose="00000500000000000000" pitchFamily="2" charset="0"/>
            </a:endParaRPr>
          </a:p>
          <a:p>
            <a:r>
              <a:rPr lang="en-US" sz="1100" i="1" dirty="0">
                <a:latin typeface="Montserrat" panose="00000500000000000000" pitchFamily="2" charset="0"/>
              </a:rPr>
              <a:t>Revenue figures are gross revenue (including the cut taken by Apple or Google). China numbers only include the App Store as Google Play is not available there. (*)</a:t>
            </a:r>
          </a:p>
        </p:txBody>
      </p:sp>
      <p:pic>
        <p:nvPicPr>
          <p:cNvPr id="10" name="Picture 9">
            <a:extLst>
              <a:ext uri="{FF2B5EF4-FFF2-40B4-BE49-F238E27FC236}">
                <a16:creationId xmlns:a16="http://schemas.microsoft.com/office/drawing/2014/main" id="{A3B8F857-1776-F323-5F1E-EFF24DC2A20F}"/>
              </a:ext>
            </a:extLst>
          </p:cNvPr>
          <p:cNvPicPr>
            <a:picLocks noChangeAspect="1"/>
          </p:cNvPicPr>
          <p:nvPr/>
        </p:nvPicPr>
        <p:blipFill>
          <a:blip r:embed="rId2"/>
          <a:stretch>
            <a:fillRect/>
          </a:stretch>
        </p:blipFill>
        <p:spPr>
          <a:xfrm>
            <a:off x="297426" y="1538189"/>
            <a:ext cx="5798574" cy="4380812"/>
          </a:xfrm>
          <a:prstGeom prst="rect">
            <a:avLst/>
          </a:prstGeom>
        </p:spPr>
      </p:pic>
      <p:sp>
        <p:nvSpPr>
          <p:cNvPr id="8" name="TextBox 7">
            <a:extLst>
              <a:ext uri="{FF2B5EF4-FFF2-40B4-BE49-F238E27FC236}">
                <a16:creationId xmlns:a16="http://schemas.microsoft.com/office/drawing/2014/main" id="{4AAA4B8D-9001-D955-78DE-E911C041B18B}"/>
              </a:ext>
            </a:extLst>
          </p:cNvPr>
          <p:cNvSpPr txBox="1"/>
          <p:nvPr/>
        </p:nvSpPr>
        <p:spPr>
          <a:xfrm>
            <a:off x="297426" y="1048004"/>
            <a:ext cx="4816112" cy="369332"/>
          </a:xfrm>
          <a:prstGeom prst="rect">
            <a:avLst/>
          </a:prstGeom>
          <a:noFill/>
        </p:spPr>
        <p:txBody>
          <a:bodyPr wrap="square" rtlCol="0">
            <a:spAutoFit/>
          </a:bodyPr>
          <a:lstStyle/>
          <a:p>
            <a:r>
              <a:rPr lang="en-US" sz="1800" b="1" dirty="0">
                <a:latin typeface="Montserrat" panose="00000500000000000000" pitchFamily="2" charset="0"/>
              </a:rPr>
              <a:t>Consumer Spending in Asia-Pacific</a:t>
            </a:r>
            <a:endParaRPr lang="vi-VN" sz="1800" b="1" dirty="0">
              <a:latin typeface="Montserrat" panose="00000500000000000000" pitchFamily="2" charset="0"/>
            </a:endParaRPr>
          </a:p>
        </p:txBody>
      </p:sp>
    </p:spTree>
    <p:extLst>
      <p:ext uri="{BB962C8B-B14F-4D97-AF65-F5344CB8AC3E}">
        <p14:creationId xmlns:p14="http://schemas.microsoft.com/office/powerpoint/2010/main" val="26088319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B6B223-CB9E-D5F0-B534-5389CC1A363D}"/>
              </a:ext>
            </a:extLst>
          </p:cNvPr>
          <p:cNvSpPr>
            <a:spLocks noGrp="1"/>
          </p:cNvSpPr>
          <p:nvPr>
            <p:ph type="title"/>
          </p:nvPr>
        </p:nvSpPr>
        <p:spPr/>
        <p:txBody>
          <a:bodyPr/>
          <a:lstStyle/>
          <a:p>
            <a:r>
              <a:rPr lang="en-US" dirty="0"/>
              <a:t>Mobile Game Adoption</a:t>
            </a:r>
            <a:endParaRPr lang="vi-VN" dirty="0"/>
          </a:p>
        </p:txBody>
      </p:sp>
      <p:sp>
        <p:nvSpPr>
          <p:cNvPr id="3" name="Slide Number Placeholder 2">
            <a:extLst>
              <a:ext uri="{FF2B5EF4-FFF2-40B4-BE49-F238E27FC236}">
                <a16:creationId xmlns:a16="http://schemas.microsoft.com/office/drawing/2014/main" id="{BA841346-1B1C-9EF4-F5C2-5A09FD242005}"/>
              </a:ext>
            </a:extLst>
          </p:cNvPr>
          <p:cNvSpPr>
            <a:spLocks noGrp="1"/>
          </p:cNvSpPr>
          <p:nvPr>
            <p:ph type="sldNum" sz="quarter" idx="10"/>
          </p:nvPr>
        </p:nvSpPr>
        <p:spPr/>
        <p:txBody>
          <a:bodyPr/>
          <a:lstStyle/>
          <a:p>
            <a:fld id="{D95E2228-2187-F842-970B-2F4F86ECEDF9}" type="slidenum">
              <a:rPr lang="en-PH" smtClean="0"/>
              <a:pPr/>
              <a:t>13</a:t>
            </a:fld>
            <a:endParaRPr lang="en-PH"/>
          </a:p>
        </p:txBody>
      </p:sp>
      <p:sp>
        <p:nvSpPr>
          <p:cNvPr id="7" name="TextBox 6">
            <a:extLst>
              <a:ext uri="{FF2B5EF4-FFF2-40B4-BE49-F238E27FC236}">
                <a16:creationId xmlns:a16="http://schemas.microsoft.com/office/drawing/2014/main" id="{46473C66-43B1-B604-1023-1E9A894C1D13}"/>
              </a:ext>
            </a:extLst>
          </p:cNvPr>
          <p:cNvSpPr txBox="1"/>
          <p:nvPr/>
        </p:nvSpPr>
        <p:spPr>
          <a:xfrm>
            <a:off x="6492884" y="1538189"/>
            <a:ext cx="5225639" cy="3877985"/>
          </a:xfrm>
          <a:prstGeom prst="rect">
            <a:avLst/>
          </a:prstGeom>
          <a:noFill/>
        </p:spPr>
        <p:txBody>
          <a:bodyPr wrap="square" rtlCol="0">
            <a:spAutoFit/>
          </a:bodyPr>
          <a:lstStyle/>
          <a:p>
            <a:r>
              <a:rPr lang="en-US" b="1" dirty="0">
                <a:latin typeface="Montserrat" panose="00000500000000000000" pitchFamily="2" charset="0"/>
              </a:rPr>
              <a:t>OVERVIEW</a:t>
            </a:r>
          </a:p>
          <a:p>
            <a:endParaRPr lang="en-US" dirty="0">
              <a:latin typeface="Montserrat" panose="00000500000000000000" pitchFamily="2" charset="0"/>
            </a:endParaRPr>
          </a:p>
          <a:p>
            <a:pPr marL="285750" indent="-285750">
              <a:buFont typeface="Arial" panose="020B0604020202020204" pitchFamily="34" charset="0"/>
              <a:buChar char="•"/>
            </a:pPr>
            <a:r>
              <a:rPr lang="en-US" sz="1200" b="1" dirty="0">
                <a:latin typeface="Montserrat" panose="00000500000000000000" pitchFamily="2" charset="0"/>
              </a:rPr>
              <a:t>Mobile game downloads </a:t>
            </a:r>
            <a:r>
              <a:rPr lang="en-US" sz="1200" dirty="0">
                <a:latin typeface="Montserrat" panose="00000500000000000000" pitchFamily="2" charset="0"/>
              </a:rPr>
              <a:t>experienced big gains starting in Q1 2020, right at the beginning of the pandemic.</a:t>
            </a:r>
          </a:p>
          <a:p>
            <a:pPr marL="285750" indent="-285750">
              <a:buFont typeface="Arial" panose="020B0604020202020204" pitchFamily="34" charset="0"/>
              <a:buChar char="•"/>
            </a:pPr>
            <a:r>
              <a:rPr lang="en-US" sz="1200" dirty="0">
                <a:latin typeface="Montserrat" panose="00000500000000000000" pitchFamily="2" charset="0"/>
              </a:rPr>
              <a:t>Although </a:t>
            </a:r>
            <a:r>
              <a:rPr lang="en-US" sz="1200" b="1" dirty="0">
                <a:latin typeface="Montserrat" panose="00000500000000000000" pitchFamily="2" charset="0"/>
              </a:rPr>
              <a:t>mobile game adoption </a:t>
            </a:r>
            <a:r>
              <a:rPr lang="en-US" sz="1200" dirty="0">
                <a:latin typeface="Montserrat" panose="00000500000000000000" pitchFamily="2" charset="0"/>
              </a:rPr>
              <a:t>has slowed since its peak in Q2 2020, it has remained well above pre-pandemic levels.</a:t>
            </a:r>
          </a:p>
          <a:p>
            <a:pPr marL="285750" indent="-285750">
              <a:buFont typeface="Arial" panose="020B0604020202020204" pitchFamily="34" charset="0"/>
              <a:buChar char="•"/>
            </a:pPr>
            <a:r>
              <a:rPr lang="en-US" sz="1200" dirty="0">
                <a:latin typeface="Montserrat" panose="00000500000000000000" pitchFamily="2" charset="0"/>
              </a:rPr>
              <a:t>As </a:t>
            </a:r>
            <a:r>
              <a:rPr lang="en-US" sz="1200" b="1" dirty="0">
                <a:latin typeface="Montserrat" panose="00000500000000000000" pitchFamily="2" charset="0"/>
              </a:rPr>
              <a:t>smartphone penetration in India </a:t>
            </a:r>
            <a:r>
              <a:rPr lang="en-US" sz="1200" dirty="0">
                <a:latin typeface="Montserrat" panose="00000500000000000000" pitchFamily="2" charset="0"/>
              </a:rPr>
              <a:t>increased in recent years, it has become the largest market for mobile game downloads, accumulating 15% of the worldwide total in Q1-2022. </a:t>
            </a:r>
          </a:p>
          <a:p>
            <a:pPr marL="285750" indent="-285750">
              <a:buFont typeface="Arial" panose="020B0604020202020204" pitchFamily="34" charset="0"/>
              <a:buChar char="•"/>
            </a:pPr>
            <a:r>
              <a:rPr lang="en-US" sz="1200" dirty="0">
                <a:latin typeface="Montserrat" panose="00000500000000000000" pitchFamily="2" charset="0"/>
              </a:rPr>
              <a:t>COVID-19 boosted game adoption in </a:t>
            </a:r>
            <a:r>
              <a:rPr lang="en-US" sz="1200" b="1" dirty="0">
                <a:latin typeface="Montserrat" panose="00000500000000000000" pitchFamily="2" charset="0"/>
              </a:rPr>
              <a:t>the Indian market </a:t>
            </a:r>
            <a:r>
              <a:rPr lang="en-US" sz="1200" dirty="0">
                <a:latin typeface="Montserrat" panose="00000500000000000000" pitchFamily="2" charset="0"/>
              </a:rPr>
              <a:t>by 65% during 2020. After that increased penetration, the market has cooled down and has been decreasing since Q2 2021. </a:t>
            </a:r>
          </a:p>
          <a:p>
            <a:pPr marL="285750" indent="-285750">
              <a:buFont typeface="Arial" panose="020B0604020202020204" pitchFamily="34" charset="0"/>
              <a:buChar char="•"/>
            </a:pPr>
            <a:r>
              <a:rPr lang="en-US" sz="1200" b="1" dirty="0">
                <a:latin typeface="Montserrat" panose="00000500000000000000" pitchFamily="2" charset="0"/>
              </a:rPr>
              <a:t>Indonesia and Russia </a:t>
            </a:r>
            <a:r>
              <a:rPr lang="en-US" sz="1200" dirty="0">
                <a:latin typeface="Montserrat" panose="00000500000000000000" pitchFamily="2" charset="0"/>
              </a:rPr>
              <a:t>are the only top countries that continued to show growth during Q1 2022.</a:t>
            </a:r>
          </a:p>
          <a:p>
            <a:pPr marL="285750" indent="-285750">
              <a:buFont typeface="Arial" panose="020B0604020202020204" pitchFamily="34" charset="0"/>
              <a:buChar char="•"/>
            </a:pPr>
            <a:r>
              <a:rPr lang="en-US" sz="1200" b="1" dirty="0">
                <a:latin typeface="Montserrat" panose="00000500000000000000" pitchFamily="2" charset="0"/>
              </a:rPr>
              <a:t>Vietnam, Philippines, Thailand, Pakistan, and Kazakhstan </a:t>
            </a:r>
            <a:r>
              <a:rPr lang="en-US" sz="1200" dirty="0">
                <a:latin typeface="Montserrat" panose="00000500000000000000" pitchFamily="2" charset="0"/>
              </a:rPr>
              <a:t>were the only countries to achieve double-digit Y/Y growth during Q1 2022. These five markets combined are now larger than the overall U.S. market.</a:t>
            </a:r>
          </a:p>
          <a:p>
            <a:endParaRPr lang="vi-VN" dirty="0">
              <a:latin typeface="Montserrat" panose="00000500000000000000" pitchFamily="2" charset="0"/>
            </a:endParaRPr>
          </a:p>
        </p:txBody>
      </p:sp>
      <p:pic>
        <p:nvPicPr>
          <p:cNvPr id="9" name="Picture 8">
            <a:extLst>
              <a:ext uri="{FF2B5EF4-FFF2-40B4-BE49-F238E27FC236}">
                <a16:creationId xmlns:a16="http://schemas.microsoft.com/office/drawing/2014/main" id="{75C357F5-8854-B6AE-C1C1-5FD268628A8F}"/>
              </a:ext>
            </a:extLst>
          </p:cNvPr>
          <p:cNvPicPr>
            <a:picLocks noChangeAspect="1"/>
          </p:cNvPicPr>
          <p:nvPr/>
        </p:nvPicPr>
        <p:blipFill>
          <a:blip r:embed="rId2"/>
          <a:stretch>
            <a:fillRect/>
          </a:stretch>
        </p:blipFill>
        <p:spPr>
          <a:xfrm>
            <a:off x="297426" y="1538189"/>
            <a:ext cx="6195458" cy="4678529"/>
          </a:xfrm>
          <a:prstGeom prst="rect">
            <a:avLst/>
          </a:prstGeom>
        </p:spPr>
      </p:pic>
      <p:sp>
        <p:nvSpPr>
          <p:cNvPr id="6" name="TextBox 5">
            <a:extLst>
              <a:ext uri="{FF2B5EF4-FFF2-40B4-BE49-F238E27FC236}">
                <a16:creationId xmlns:a16="http://schemas.microsoft.com/office/drawing/2014/main" id="{C2A91185-048B-A279-A7BD-C68C1621C47A}"/>
              </a:ext>
            </a:extLst>
          </p:cNvPr>
          <p:cNvSpPr txBox="1"/>
          <p:nvPr/>
        </p:nvSpPr>
        <p:spPr>
          <a:xfrm>
            <a:off x="297426" y="1048004"/>
            <a:ext cx="5295506" cy="369332"/>
          </a:xfrm>
          <a:prstGeom prst="rect">
            <a:avLst/>
          </a:prstGeom>
          <a:noFill/>
        </p:spPr>
        <p:txBody>
          <a:bodyPr wrap="square" rtlCol="0">
            <a:spAutoFit/>
          </a:bodyPr>
          <a:lstStyle/>
          <a:p>
            <a:r>
              <a:rPr lang="en-US" sz="1800" b="1" dirty="0">
                <a:latin typeface="Montserrat" panose="00000500000000000000" pitchFamily="2" charset="0"/>
              </a:rPr>
              <a:t>Mobile Game Downloads Worldwide</a:t>
            </a:r>
            <a:endParaRPr lang="vi-VN" sz="1800" b="1" dirty="0">
              <a:latin typeface="Montserrat" panose="00000500000000000000" pitchFamily="2" charset="0"/>
            </a:endParaRPr>
          </a:p>
        </p:txBody>
      </p:sp>
    </p:spTree>
    <p:extLst>
      <p:ext uri="{BB962C8B-B14F-4D97-AF65-F5344CB8AC3E}">
        <p14:creationId xmlns:p14="http://schemas.microsoft.com/office/powerpoint/2010/main" val="38113614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B6B223-CB9E-D5F0-B534-5389CC1A363D}"/>
              </a:ext>
            </a:extLst>
          </p:cNvPr>
          <p:cNvSpPr>
            <a:spLocks noGrp="1"/>
          </p:cNvSpPr>
          <p:nvPr>
            <p:ph type="title"/>
          </p:nvPr>
        </p:nvSpPr>
        <p:spPr/>
        <p:txBody>
          <a:bodyPr/>
          <a:lstStyle/>
          <a:p>
            <a:r>
              <a:rPr lang="en-US" dirty="0"/>
              <a:t>Mobile Game Adoption</a:t>
            </a:r>
            <a:endParaRPr lang="vi-VN" dirty="0"/>
          </a:p>
        </p:txBody>
      </p:sp>
      <p:sp>
        <p:nvSpPr>
          <p:cNvPr id="3" name="Slide Number Placeholder 2">
            <a:extLst>
              <a:ext uri="{FF2B5EF4-FFF2-40B4-BE49-F238E27FC236}">
                <a16:creationId xmlns:a16="http://schemas.microsoft.com/office/drawing/2014/main" id="{BA841346-1B1C-9EF4-F5C2-5A09FD242005}"/>
              </a:ext>
            </a:extLst>
          </p:cNvPr>
          <p:cNvSpPr>
            <a:spLocks noGrp="1"/>
          </p:cNvSpPr>
          <p:nvPr>
            <p:ph type="sldNum" sz="quarter" idx="10"/>
          </p:nvPr>
        </p:nvSpPr>
        <p:spPr/>
        <p:txBody>
          <a:bodyPr/>
          <a:lstStyle/>
          <a:p>
            <a:fld id="{D95E2228-2187-F842-970B-2F4F86ECEDF9}" type="slidenum">
              <a:rPr lang="en-PH" smtClean="0"/>
              <a:pPr/>
              <a:t>14</a:t>
            </a:fld>
            <a:endParaRPr lang="en-PH"/>
          </a:p>
        </p:txBody>
      </p:sp>
      <p:sp>
        <p:nvSpPr>
          <p:cNvPr id="7" name="TextBox 6">
            <a:extLst>
              <a:ext uri="{FF2B5EF4-FFF2-40B4-BE49-F238E27FC236}">
                <a16:creationId xmlns:a16="http://schemas.microsoft.com/office/drawing/2014/main" id="{46473C66-43B1-B604-1023-1E9A894C1D13}"/>
              </a:ext>
            </a:extLst>
          </p:cNvPr>
          <p:cNvSpPr txBox="1"/>
          <p:nvPr/>
        </p:nvSpPr>
        <p:spPr>
          <a:xfrm>
            <a:off x="6492884" y="1538189"/>
            <a:ext cx="5225639" cy="4832092"/>
          </a:xfrm>
          <a:prstGeom prst="rect">
            <a:avLst/>
          </a:prstGeom>
          <a:noFill/>
        </p:spPr>
        <p:txBody>
          <a:bodyPr wrap="square" rtlCol="0">
            <a:spAutoFit/>
          </a:bodyPr>
          <a:lstStyle/>
          <a:p>
            <a:r>
              <a:rPr lang="en-US" b="1" dirty="0">
                <a:latin typeface="Montserrat" panose="00000500000000000000" pitchFamily="2" charset="0"/>
              </a:rPr>
              <a:t>OVERVIEW</a:t>
            </a:r>
          </a:p>
          <a:p>
            <a:endParaRPr lang="en-US" b="1" dirty="0">
              <a:latin typeface="Montserrat" panose="00000500000000000000" pitchFamily="2" charset="0"/>
            </a:endParaRPr>
          </a:p>
          <a:p>
            <a:pPr marL="285750" indent="-285750">
              <a:buFont typeface="Arial" panose="020B0604020202020204" pitchFamily="34" charset="0"/>
              <a:buChar char="•"/>
            </a:pPr>
            <a:r>
              <a:rPr lang="en-US" sz="1200" b="1" dirty="0">
                <a:latin typeface="Montserrat" panose="00000500000000000000" pitchFamily="2" charset="0"/>
              </a:rPr>
              <a:t>Quarterly mobile game downloads </a:t>
            </a:r>
            <a:r>
              <a:rPr lang="en-US" sz="1200" dirty="0">
                <a:latin typeface="Montserrat" panose="00000500000000000000" pitchFamily="2" charset="0"/>
              </a:rPr>
              <a:t>in Asia surpassed 6 billion for the first time in Q2 2020 during the pandemic. Although installs have dropped off from this peak, they still surpassed 5.8 billion during Q1 2022, up 4% year-over-year.</a:t>
            </a:r>
          </a:p>
          <a:p>
            <a:pPr marL="285750" indent="-285750">
              <a:buFont typeface="Arial" panose="020B0604020202020204" pitchFamily="34" charset="0"/>
              <a:buChar char="•"/>
            </a:pPr>
            <a:r>
              <a:rPr lang="en-US" sz="1200" dirty="0">
                <a:latin typeface="Montserrat" panose="00000500000000000000" pitchFamily="2" charset="0"/>
              </a:rPr>
              <a:t>The vast majority of </a:t>
            </a:r>
            <a:r>
              <a:rPr lang="en-US" sz="1200" b="1" dirty="0">
                <a:latin typeface="Montserrat" panose="00000500000000000000" pitchFamily="2" charset="0"/>
              </a:rPr>
              <a:t>game installs </a:t>
            </a:r>
            <a:r>
              <a:rPr lang="en-US" sz="1200" dirty="0">
                <a:latin typeface="Montserrat" panose="00000500000000000000" pitchFamily="2" charset="0"/>
              </a:rPr>
              <a:t>in Asia came from </a:t>
            </a:r>
            <a:r>
              <a:rPr lang="en-US" sz="1200" b="1" dirty="0">
                <a:latin typeface="Montserrat" panose="00000500000000000000" pitchFamily="2" charset="0"/>
              </a:rPr>
              <a:t>Google Play</a:t>
            </a:r>
            <a:r>
              <a:rPr lang="en-US" sz="1200" dirty="0">
                <a:latin typeface="Montserrat" panose="00000500000000000000" pitchFamily="2" charset="0"/>
              </a:rPr>
              <a:t>, driven largely by countries like </a:t>
            </a:r>
            <a:r>
              <a:rPr lang="en-US" sz="1200" b="1" dirty="0">
                <a:latin typeface="Montserrat" panose="00000500000000000000" pitchFamily="2" charset="0"/>
              </a:rPr>
              <a:t>India and Indonesia</a:t>
            </a:r>
            <a:r>
              <a:rPr lang="en-US" sz="1200" dirty="0">
                <a:latin typeface="Montserrat" panose="00000500000000000000" pitchFamily="2" charset="0"/>
              </a:rPr>
              <a:t> where Android phones are much more popular than iPhones. </a:t>
            </a:r>
          </a:p>
          <a:p>
            <a:pPr marL="285750" indent="-285750">
              <a:buFont typeface="Arial" panose="020B0604020202020204" pitchFamily="34" charset="0"/>
              <a:buChar char="•"/>
            </a:pPr>
            <a:r>
              <a:rPr lang="en-US" sz="1200" dirty="0">
                <a:latin typeface="Montserrat" panose="00000500000000000000" pitchFamily="2" charset="0"/>
              </a:rPr>
              <a:t>About 87% of </a:t>
            </a:r>
            <a:r>
              <a:rPr lang="en-US" sz="1200" b="1" dirty="0">
                <a:latin typeface="Montserrat" panose="00000500000000000000" pitchFamily="2" charset="0"/>
              </a:rPr>
              <a:t>downloads</a:t>
            </a:r>
            <a:r>
              <a:rPr lang="en-US" sz="1200" dirty="0">
                <a:latin typeface="Montserrat" panose="00000500000000000000" pitchFamily="2" charset="0"/>
              </a:rPr>
              <a:t> in Q1 2022 were from </a:t>
            </a:r>
            <a:r>
              <a:rPr lang="en-US" sz="1200" b="1" dirty="0">
                <a:latin typeface="Montserrat" panose="00000500000000000000" pitchFamily="2" charset="0"/>
              </a:rPr>
              <a:t>Google Play</a:t>
            </a:r>
            <a:r>
              <a:rPr lang="en-US" sz="1200" dirty="0">
                <a:latin typeface="Montserrat" panose="00000500000000000000" pitchFamily="2" charset="0"/>
              </a:rPr>
              <a:t>, up from 71% in Q1 2018.</a:t>
            </a:r>
          </a:p>
          <a:p>
            <a:pPr marL="285750" indent="-285750">
              <a:buFont typeface="Arial" panose="020B0604020202020204" pitchFamily="34" charset="0"/>
              <a:buChar char="•"/>
            </a:pPr>
            <a:r>
              <a:rPr lang="en-US" sz="1200" b="1" dirty="0">
                <a:latin typeface="Montserrat" panose="00000500000000000000" pitchFamily="2" charset="0"/>
              </a:rPr>
              <a:t>Vietnam</a:t>
            </a:r>
            <a:r>
              <a:rPr lang="en-US" sz="1200" dirty="0">
                <a:latin typeface="Montserrat" panose="00000500000000000000" pitchFamily="2" charset="0"/>
              </a:rPr>
              <a:t> saw the largest </a:t>
            </a:r>
            <a:r>
              <a:rPr lang="en-US" sz="1200" b="1" dirty="0">
                <a:latin typeface="Montserrat" panose="00000500000000000000" pitchFamily="2" charset="0"/>
              </a:rPr>
              <a:t>download growth </a:t>
            </a:r>
            <a:r>
              <a:rPr lang="en-US" sz="1200" dirty="0">
                <a:latin typeface="Montserrat" panose="00000500000000000000" pitchFamily="2" charset="0"/>
              </a:rPr>
              <a:t>in APAC region during Q1 2022, with installs increasing more than 80 million, up 21% year-over-year.</a:t>
            </a:r>
          </a:p>
          <a:p>
            <a:pPr marL="285750" indent="-285750">
              <a:buFont typeface="Arial" panose="020B0604020202020204" pitchFamily="34" charset="0"/>
              <a:buChar char="•"/>
            </a:pPr>
            <a:r>
              <a:rPr lang="en-US" sz="1200" b="1" dirty="0">
                <a:latin typeface="Montserrat" panose="00000500000000000000" pitchFamily="2" charset="0"/>
              </a:rPr>
              <a:t>Thailand</a:t>
            </a:r>
            <a:r>
              <a:rPr lang="en-US" sz="1200" dirty="0">
                <a:latin typeface="Montserrat" panose="00000500000000000000" pitchFamily="2" charset="0"/>
              </a:rPr>
              <a:t> also experienced high </a:t>
            </a:r>
            <a:r>
              <a:rPr lang="en-US" sz="1200" b="1" dirty="0">
                <a:latin typeface="Montserrat" panose="00000500000000000000" pitchFamily="2" charset="0"/>
              </a:rPr>
              <a:t>download growth </a:t>
            </a:r>
            <a:r>
              <a:rPr lang="en-US" sz="1200" dirty="0">
                <a:latin typeface="Montserrat" panose="00000500000000000000" pitchFamily="2" charset="0"/>
              </a:rPr>
              <a:t>during the quarter, as installs rose by nearly 60 million, up 24 percent Y/Y.</a:t>
            </a:r>
          </a:p>
          <a:p>
            <a:pPr marL="285750" indent="-285750">
              <a:buFont typeface="Arial" panose="020B0604020202020204" pitchFamily="34" charset="0"/>
              <a:buChar char="•"/>
            </a:pPr>
            <a:r>
              <a:rPr lang="en-US" sz="1200" b="1" dirty="0">
                <a:latin typeface="Montserrat" panose="00000500000000000000" pitchFamily="2" charset="0"/>
              </a:rPr>
              <a:t>Indonesia and the Philippines </a:t>
            </a:r>
            <a:r>
              <a:rPr lang="en-US" sz="1200" dirty="0">
                <a:latin typeface="Montserrat" panose="00000500000000000000" pitchFamily="2" charset="0"/>
              </a:rPr>
              <a:t>also experienced growth during the quarter, with downloads increasing by 5 percent and 12 percent, respectively.</a:t>
            </a:r>
          </a:p>
          <a:p>
            <a:pPr marL="285750" indent="-285750">
              <a:buFont typeface="Arial" panose="020B0604020202020204" pitchFamily="34" charset="0"/>
              <a:buChar char="•"/>
            </a:pPr>
            <a:r>
              <a:rPr lang="en-US" sz="1200" b="1" dirty="0">
                <a:latin typeface="Montserrat" panose="00000500000000000000" pitchFamily="2" charset="0"/>
              </a:rPr>
              <a:t>India</a:t>
            </a:r>
            <a:r>
              <a:rPr lang="en-US" sz="1200" dirty="0">
                <a:latin typeface="Montserrat" panose="00000500000000000000" pitchFamily="2" charset="0"/>
              </a:rPr>
              <a:t> is the largest mobile games market by downloads in the world. During the last quarter, Indian game downloads were down 2 percent year-over-year to 2.2 billion.</a:t>
            </a:r>
          </a:p>
          <a:p>
            <a:endParaRPr lang="en-US" dirty="0">
              <a:latin typeface="Montserrat" panose="00000500000000000000" pitchFamily="2" charset="0"/>
            </a:endParaRPr>
          </a:p>
          <a:p>
            <a:endParaRPr lang="en-US" b="1" dirty="0">
              <a:latin typeface="Montserrat" panose="00000500000000000000" pitchFamily="2" charset="0"/>
            </a:endParaRPr>
          </a:p>
        </p:txBody>
      </p:sp>
      <p:pic>
        <p:nvPicPr>
          <p:cNvPr id="12" name="Picture 11">
            <a:extLst>
              <a:ext uri="{FF2B5EF4-FFF2-40B4-BE49-F238E27FC236}">
                <a16:creationId xmlns:a16="http://schemas.microsoft.com/office/drawing/2014/main" id="{62EE8635-8FBE-4EC0-6E08-7F8BB775B6BC}"/>
              </a:ext>
            </a:extLst>
          </p:cNvPr>
          <p:cNvPicPr>
            <a:picLocks noChangeAspect="1"/>
          </p:cNvPicPr>
          <p:nvPr/>
        </p:nvPicPr>
        <p:blipFill>
          <a:blip r:embed="rId2"/>
          <a:stretch>
            <a:fillRect/>
          </a:stretch>
        </p:blipFill>
        <p:spPr>
          <a:xfrm>
            <a:off x="473477" y="1538189"/>
            <a:ext cx="5905348" cy="4586981"/>
          </a:xfrm>
          <a:prstGeom prst="rect">
            <a:avLst/>
          </a:prstGeom>
        </p:spPr>
      </p:pic>
      <p:sp>
        <p:nvSpPr>
          <p:cNvPr id="6" name="TextBox 5">
            <a:extLst>
              <a:ext uri="{FF2B5EF4-FFF2-40B4-BE49-F238E27FC236}">
                <a16:creationId xmlns:a16="http://schemas.microsoft.com/office/drawing/2014/main" id="{9919F428-FC4B-2A07-8009-4C1BFFDC0350}"/>
              </a:ext>
            </a:extLst>
          </p:cNvPr>
          <p:cNvSpPr txBox="1"/>
          <p:nvPr/>
        </p:nvSpPr>
        <p:spPr>
          <a:xfrm>
            <a:off x="297426" y="1048004"/>
            <a:ext cx="5295506" cy="369332"/>
          </a:xfrm>
          <a:prstGeom prst="rect">
            <a:avLst/>
          </a:prstGeom>
          <a:noFill/>
        </p:spPr>
        <p:txBody>
          <a:bodyPr wrap="square" rtlCol="0">
            <a:spAutoFit/>
          </a:bodyPr>
          <a:lstStyle/>
          <a:p>
            <a:r>
              <a:rPr lang="en-US" sz="1800" b="1" dirty="0">
                <a:latin typeface="Montserrat" panose="00000500000000000000" pitchFamily="2" charset="0"/>
              </a:rPr>
              <a:t>Mobile Game Downloads APAC</a:t>
            </a:r>
            <a:endParaRPr lang="vi-VN" sz="1800" b="1" dirty="0">
              <a:latin typeface="Montserrat" panose="00000500000000000000" pitchFamily="2" charset="0"/>
            </a:endParaRPr>
          </a:p>
        </p:txBody>
      </p:sp>
    </p:spTree>
    <p:extLst>
      <p:ext uri="{BB962C8B-B14F-4D97-AF65-F5344CB8AC3E}">
        <p14:creationId xmlns:p14="http://schemas.microsoft.com/office/powerpoint/2010/main" val="6851692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BCDE9B-21E3-89A3-F3A8-42CF46A2382E}"/>
              </a:ext>
            </a:extLst>
          </p:cNvPr>
          <p:cNvSpPr>
            <a:spLocks noGrp="1"/>
          </p:cNvSpPr>
          <p:nvPr>
            <p:ph type="title"/>
          </p:nvPr>
        </p:nvSpPr>
        <p:spPr/>
        <p:txBody>
          <a:bodyPr/>
          <a:lstStyle/>
          <a:p>
            <a:r>
              <a:rPr lang="en-US" dirty="0"/>
              <a:t>Addressable Market</a:t>
            </a:r>
            <a:endParaRPr lang="vi-VN" dirty="0"/>
          </a:p>
        </p:txBody>
      </p:sp>
      <p:sp>
        <p:nvSpPr>
          <p:cNvPr id="3" name="Slide Number Placeholder 2">
            <a:extLst>
              <a:ext uri="{FF2B5EF4-FFF2-40B4-BE49-F238E27FC236}">
                <a16:creationId xmlns:a16="http://schemas.microsoft.com/office/drawing/2014/main" id="{5868EF6B-143C-08DF-87E3-217E847E548C}"/>
              </a:ext>
            </a:extLst>
          </p:cNvPr>
          <p:cNvSpPr>
            <a:spLocks noGrp="1"/>
          </p:cNvSpPr>
          <p:nvPr>
            <p:ph type="sldNum" sz="quarter" idx="10"/>
          </p:nvPr>
        </p:nvSpPr>
        <p:spPr/>
        <p:txBody>
          <a:bodyPr/>
          <a:lstStyle/>
          <a:p>
            <a:fld id="{D95E2228-2187-F842-970B-2F4F86ECEDF9}" type="slidenum">
              <a:rPr lang="en-PH" smtClean="0"/>
              <a:pPr/>
              <a:t>15</a:t>
            </a:fld>
            <a:endParaRPr lang="en-PH"/>
          </a:p>
        </p:txBody>
      </p:sp>
      <p:sp>
        <p:nvSpPr>
          <p:cNvPr id="4" name="TextBox 3">
            <a:extLst>
              <a:ext uri="{FF2B5EF4-FFF2-40B4-BE49-F238E27FC236}">
                <a16:creationId xmlns:a16="http://schemas.microsoft.com/office/drawing/2014/main" id="{5CA63660-5B81-D5CF-1819-6DC9BFC269C9}"/>
              </a:ext>
            </a:extLst>
          </p:cNvPr>
          <p:cNvSpPr txBox="1"/>
          <p:nvPr/>
        </p:nvSpPr>
        <p:spPr>
          <a:xfrm>
            <a:off x="297425" y="1048003"/>
            <a:ext cx="10622211" cy="369332"/>
          </a:xfrm>
          <a:prstGeom prst="rect">
            <a:avLst/>
          </a:prstGeom>
          <a:noFill/>
        </p:spPr>
        <p:txBody>
          <a:bodyPr wrap="square" rtlCol="0">
            <a:spAutoFit/>
          </a:bodyPr>
          <a:lstStyle/>
          <a:p>
            <a:r>
              <a:rPr lang="en-US" sz="1800" b="1" dirty="0">
                <a:latin typeface="Montserrat" panose="00000500000000000000" pitchFamily="2" charset="0"/>
              </a:rPr>
              <a:t>APAC Snapshot – Focus on China, South Korea, Japan, Vietnam, India and Taiwan </a:t>
            </a:r>
            <a:endParaRPr lang="vi-VN" sz="1800" b="1" dirty="0">
              <a:latin typeface="Montserrat" panose="00000500000000000000" pitchFamily="2" charset="0"/>
            </a:endParaRPr>
          </a:p>
        </p:txBody>
      </p:sp>
      <p:sp>
        <p:nvSpPr>
          <p:cNvPr id="8" name="TextBox 7">
            <a:extLst>
              <a:ext uri="{FF2B5EF4-FFF2-40B4-BE49-F238E27FC236}">
                <a16:creationId xmlns:a16="http://schemas.microsoft.com/office/drawing/2014/main" id="{BB2A2CED-21DB-EE17-3A6D-04E37BCB0FF5}"/>
              </a:ext>
            </a:extLst>
          </p:cNvPr>
          <p:cNvSpPr txBox="1"/>
          <p:nvPr/>
        </p:nvSpPr>
        <p:spPr>
          <a:xfrm>
            <a:off x="6482542" y="1865986"/>
            <a:ext cx="2842433" cy="307777"/>
          </a:xfrm>
          <a:prstGeom prst="rect">
            <a:avLst/>
          </a:prstGeom>
          <a:noFill/>
          <a:ln>
            <a:solidFill>
              <a:schemeClr val="accent1"/>
            </a:solidFill>
          </a:ln>
        </p:spPr>
        <p:txBody>
          <a:bodyPr wrap="square" rtlCol="0">
            <a:spAutoFit/>
          </a:bodyPr>
          <a:lstStyle/>
          <a:p>
            <a:pPr algn="ctr"/>
            <a:r>
              <a:rPr lang="en-US" dirty="0">
                <a:latin typeface="Montserrat" panose="00000500000000000000" pitchFamily="2" charset="0"/>
              </a:rPr>
              <a:t>APAC gamer demographics</a:t>
            </a:r>
            <a:endParaRPr lang="vi-VN" dirty="0">
              <a:latin typeface="Montserrat" panose="00000500000000000000" pitchFamily="2" charset="0"/>
            </a:endParaRPr>
          </a:p>
        </p:txBody>
      </p:sp>
      <p:pic>
        <p:nvPicPr>
          <p:cNvPr id="12" name="Picture 11">
            <a:extLst>
              <a:ext uri="{FF2B5EF4-FFF2-40B4-BE49-F238E27FC236}">
                <a16:creationId xmlns:a16="http://schemas.microsoft.com/office/drawing/2014/main" id="{3E965276-5A52-DEB1-C8EC-7C98E0917591}"/>
              </a:ext>
            </a:extLst>
          </p:cNvPr>
          <p:cNvPicPr>
            <a:picLocks noChangeAspect="1"/>
          </p:cNvPicPr>
          <p:nvPr/>
        </p:nvPicPr>
        <p:blipFill>
          <a:blip r:embed="rId2"/>
          <a:stretch>
            <a:fillRect/>
          </a:stretch>
        </p:blipFill>
        <p:spPr>
          <a:xfrm>
            <a:off x="5703781" y="3564213"/>
            <a:ext cx="3409950" cy="1190625"/>
          </a:xfrm>
          <a:prstGeom prst="rect">
            <a:avLst/>
          </a:prstGeom>
        </p:spPr>
      </p:pic>
      <p:pic>
        <p:nvPicPr>
          <p:cNvPr id="14" name="Picture 13">
            <a:extLst>
              <a:ext uri="{FF2B5EF4-FFF2-40B4-BE49-F238E27FC236}">
                <a16:creationId xmlns:a16="http://schemas.microsoft.com/office/drawing/2014/main" id="{759AE88E-2D84-97D4-6253-1F3CBDC79446}"/>
              </a:ext>
            </a:extLst>
          </p:cNvPr>
          <p:cNvPicPr>
            <a:picLocks noChangeAspect="1"/>
          </p:cNvPicPr>
          <p:nvPr/>
        </p:nvPicPr>
        <p:blipFill>
          <a:blip r:embed="rId3"/>
          <a:stretch>
            <a:fillRect/>
          </a:stretch>
        </p:blipFill>
        <p:spPr>
          <a:xfrm>
            <a:off x="6482542" y="4636839"/>
            <a:ext cx="2714625" cy="847725"/>
          </a:xfrm>
          <a:prstGeom prst="rect">
            <a:avLst/>
          </a:prstGeom>
        </p:spPr>
      </p:pic>
      <p:pic>
        <p:nvPicPr>
          <p:cNvPr id="16" name="Picture 15">
            <a:extLst>
              <a:ext uri="{FF2B5EF4-FFF2-40B4-BE49-F238E27FC236}">
                <a16:creationId xmlns:a16="http://schemas.microsoft.com/office/drawing/2014/main" id="{4B1CA5FD-3186-3162-4A62-C8DFE78FC793}"/>
              </a:ext>
            </a:extLst>
          </p:cNvPr>
          <p:cNvPicPr>
            <a:picLocks noChangeAspect="1"/>
          </p:cNvPicPr>
          <p:nvPr/>
        </p:nvPicPr>
        <p:blipFill>
          <a:blip r:embed="rId4"/>
          <a:stretch>
            <a:fillRect/>
          </a:stretch>
        </p:blipFill>
        <p:spPr>
          <a:xfrm>
            <a:off x="8920938" y="2680635"/>
            <a:ext cx="2904835" cy="3026887"/>
          </a:xfrm>
          <a:prstGeom prst="rect">
            <a:avLst/>
          </a:prstGeom>
        </p:spPr>
      </p:pic>
      <p:sp>
        <p:nvSpPr>
          <p:cNvPr id="22" name="TextBox 21">
            <a:extLst>
              <a:ext uri="{FF2B5EF4-FFF2-40B4-BE49-F238E27FC236}">
                <a16:creationId xmlns:a16="http://schemas.microsoft.com/office/drawing/2014/main" id="{8E2BC480-244C-F579-A6AA-3E05B4785C12}"/>
              </a:ext>
            </a:extLst>
          </p:cNvPr>
          <p:cNvSpPr txBox="1"/>
          <p:nvPr/>
        </p:nvSpPr>
        <p:spPr>
          <a:xfrm>
            <a:off x="297425" y="1538187"/>
            <a:ext cx="5798575" cy="4893647"/>
          </a:xfrm>
          <a:prstGeom prst="rect">
            <a:avLst/>
          </a:prstGeom>
          <a:noFill/>
        </p:spPr>
        <p:txBody>
          <a:bodyPr wrap="square">
            <a:spAutoFit/>
          </a:bodyPr>
          <a:lstStyle/>
          <a:p>
            <a:pPr marL="285750" indent="-285750" algn="just">
              <a:buFont typeface="Arial" panose="020B0604020202020204" pitchFamily="34" charset="0"/>
              <a:buChar char="•"/>
            </a:pPr>
            <a:r>
              <a:rPr lang="en-US" sz="1200" dirty="0">
                <a:latin typeface="Montserrat" panose="00000500000000000000" pitchFamily="2" charset="0"/>
              </a:rPr>
              <a:t>Taken as a whole, the demographics of players from our selected Asia-Pacific markets are similar to those from other regions. </a:t>
            </a:r>
          </a:p>
          <a:p>
            <a:pPr algn="just"/>
            <a:endParaRPr lang="en-US" sz="1200" dirty="0">
              <a:latin typeface="Montserrat" panose="00000500000000000000" pitchFamily="2" charset="0"/>
            </a:endParaRPr>
          </a:p>
          <a:p>
            <a:pPr marL="285750" indent="-285750" algn="just">
              <a:buFont typeface="Arial" panose="020B0604020202020204" pitchFamily="34" charset="0"/>
              <a:buChar char="•"/>
            </a:pPr>
            <a:r>
              <a:rPr lang="en-US" sz="1200" dirty="0">
                <a:latin typeface="Montserrat" panose="00000500000000000000" pitchFamily="2" charset="0"/>
              </a:rPr>
              <a:t>The </a:t>
            </a:r>
            <a:r>
              <a:rPr lang="en-US" sz="1200" b="1" dirty="0">
                <a:latin typeface="Montserrat" panose="00000500000000000000" pitchFamily="2" charset="0"/>
              </a:rPr>
              <a:t>average age of 34.3 </a:t>
            </a:r>
            <a:r>
              <a:rPr lang="en-US" sz="1200" dirty="0">
                <a:latin typeface="Montserrat" panose="00000500000000000000" pitchFamily="2" charset="0"/>
              </a:rPr>
              <a:t>is slightly younger than other regions. This minor difference is driven by the younger gaming population in growth markets like </a:t>
            </a:r>
            <a:r>
              <a:rPr lang="en-US" sz="1200" b="1" dirty="0">
                <a:latin typeface="Montserrat" panose="00000500000000000000" pitchFamily="2" charset="0"/>
              </a:rPr>
              <a:t>Vietnam and India</a:t>
            </a:r>
            <a:r>
              <a:rPr lang="en-US" sz="1200" dirty="0">
                <a:latin typeface="Montserrat" panose="00000500000000000000" pitchFamily="2" charset="0"/>
              </a:rPr>
              <a:t>, where older generations didn’t grow up with gaming as generations have in more mature markets. </a:t>
            </a:r>
          </a:p>
          <a:p>
            <a:pPr algn="just"/>
            <a:endParaRPr lang="en-US" sz="1200" dirty="0">
              <a:latin typeface="Montserrat" panose="00000500000000000000" pitchFamily="2" charset="0"/>
            </a:endParaRPr>
          </a:p>
          <a:p>
            <a:pPr marL="285750" indent="-285750" algn="just">
              <a:buFont typeface="Arial" panose="020B0604020202020204" pitchFamily="34" charset="0"/>
              <a:buChar char="•"/>
            </a:pPr>
            <a:r>
              <a:rPr lang="en-US" sz="1200" dirty="0">
                <a:latin typeface="Montserrat" panose="00000500000000000000" pitchFamily="2" charset="0"/>
              </a:rPr>
              <a:t>One important note is that </a:t>
            </a:r>
            <a:r>
              <a:rPr lang="en-US" sz="1200" b="1" dirty="0">
                <a:latin typeface="Montserrat" panose="00000500000000000000" pitchFamily="2" charset="0"/>
              </a:rPr>
              <a:t>players in Asia-Pacific </a:t>
            </a:r>
            <a:r>
              <a:rPr lang="en-US" sz="1200" dirty="0">
                <a:latin typeface="Montserrat" panose="00000500000000000000" pitchFamily="2" charset="0"/>
              </a:rPr>
              <a:t>have the highest </a:t>
            </a:r>
            <a:r>
              <a:rPr lang="en-US" sz="1200" b="1" dirty="0">
                <a:latin typeface="Montserrat" panose="00000500000000000000" pitchFamily="2" charset="0"/>
              </a:rPr>
              <a:t>weekly average play time </a:t>
            </a:r>
            <a:r>
              <a:rPr lang="en-US" sz="1200" dirty="0">
                <a:latin typeface="Montserrat" panose="00000500000000000000" pitchFamily="2" charset="0"/>
              </a:rPr>
              <a:t>of all regions, at 17.4 hours per week.</a:t>
            </a:r>
          </a:p>
          <a:p>
            <a:pPr algn="just"/>
            <a:endParaRPr lang="en-US" sz="1200" dirty="0">
              <a:latin typeface="Montserrat" panose="00000500000000000000" pitchFamily="2" charset="0"/>
            </a:endParaRPr>
          </a:p>
          <a:p>
            <a:pPr marL="285750" indent="-285750" algn="just">
              <a:buFont typeface="Arial" panose="020B0604020202020204" pitchFamily="34" charset="0"/>
              <a:buChar char="•"/>
            </a:pPr>
            <a:r>
              <a:rPr lang="en-US" sz="1200" dirty="0">
                <a:latin typeface="Montserrat" panose="00000500000000000000" pitchFamily="2" charset="0"/>
              </a:rPr>
              <a:t>Players from </a:t>
            </a:r>
            <a:r>
              <a:rPr lang="en-US" sz="1200" b="1" dirty="0">
                <a:latin typeface="Montserrat" panose="00000500000000000000" pitchFamily="2" charset="0"/>
              </a:rPr>
              <a:t>Vietnam, China, and India </a:t>
            </a:r>
            <a:r>
              <a:rPr lang="en-US" sz="1200" dirty="0">
                <a:latin typeface="Montserrat" panose="00000500000000000000" pitchFamily="2" charset="0"/>
              </a:rPr>
              <a:t>were already very </a:t>
            </a:r>
            <a:r>
              <a:rPr lang="en-US" sz="1200" b="1" dirty="0">
                <a:latin typeface="Montserrat" panose="00000500000000000000" pitchFamily="2" charset="0"/>
              </a:rPr>
              <a:t>positive</a:t>
            </a:r>
            <a:r>
              <a:rPr lang="en-US" sz="1200" dirty="0">
                <a:latin typeface="Montserrat" panose="00000500000000000000" pitchFamily="2" charset="0"/>
              </a:rPr>
              <a:t> about their gaming activity and tend to be</a:t>
            </a:r>
            <a:r>
              <a:rPr lang="en-US" sz="1200" b="1" dirty="0">
                <a:latin typeface="Montserrat" panose="00000500000000000000" pitchFamily="2" charset="0"/>
              </a:rPr>
              <a:t> bullish </a:t>
            </a:r>
            <a:r>
              <a:rPr lang="en-US" sz="1200" dirty="0">
                <a:latin typeface="Montserrat" panose="00000500000000000000" pitchFamily="2" charset="0"/>
              </a:rPr>
              <a:t>about their future activity as well. </a:t>
            </a:r>
          </a:p>
          <a:p>
            <a:pPr algn="just"/>
            <a:endParaRPr lang="en-US" sz="1200" dirty="0">
              <a:latin typeface="Montserrat" panose="00000500000000000000" pitchFamily="2" charset="0"/>
            </a:endParaRPr>
          </a:p>
          <a:p>
            <a:pPr marL="285750" indent="-285750" algn="just">
              <a:buFont typeface="Arial" panose="020B0604020202020204" pitchFamily="34" charset="0"/>
              <a:buChar char="•"/>
            </a:pPr>
            <a:r>
              <a:rPr lang="en-US" sz="1200" dirty="0">
                <a:latin typeface="Montserrat" panose="00000500000000000000" pitchFamily="2" charset="0"/>
              </a:rPr>
              <a:t>Players from </a:t>
            </a:r>
            <a:r>
              <a:rPr lang="en-US" sz="1200" b="1" dirty="0">
                <a:latin typeface="Montserrat" panose="00000500000000000000" pitchFamily="2" charset="0"/>
              </a:rPr>
              <a:t>Japan, South Korea, and Taiwan</a:t>
            </a:r>
            <a:r>
              <a:rPr lang="en-US" sz="1200" dirty="0">
                <a:latin typeface="Montserrat" panose="00000500000000000000" pitchFamily="2" charset="0"/>
              </a:rPr>
              <a:t>, on the other hand, tend to be more </a:t>
            </a:r>
            <a:r>
              <a:rPr lang="en-US" sz="1200" b="1" dirty="0">
                <a:latin typeface="Montserrat" panose="00000500000000000000" pitchFamily="2" charset="0"/>
              </a:rPr>
              <a:t>conservative</a:t>
            </a:r>
            <a:r>
              <a:rPr lang="en-US" sz="1200" dirty="0">
                <a:latin typeface="Montserrat" panose="00000500000000000000" pitchFamily="2" charset="0"/>
              </a:rPr>
              <a:t> about their present and future play time. </a:t>
            </a:r>
          </a:p>
          <a:p>
            <a:pPr algn="just"/>
            <a:endParaRPr lang="en-US" sz="1200" dirty="0">
              <a:latin typeface="Montserrat" panose="00000500000000000000" pitchFamily="2" charset="0"/>
            </a:endParaRPr>
          </a:p>
          <a:p>
            <a:pPr marL="285750" indent="-285750" algn="just">
              <a:buFont typeface="Arial" panose="020B0604020202020204" pitchFamily="34" charset="0"/>
              <a:buChar char="•"/>
            </a:pPr>
            <a:r>
              <a:rPr lang="en-US" sz="1200" b="1" dirty="0">
                <a:latin typeface="Montserrat" panose="00000500000000000000" pitchFamily="2" charset="0"/>
              </a:rPr>
              <a:t>Returning players </a:t>
            </a:r>
            <a:r>
              <a:rPr lang="en-US" sz="1200" dirty="0">
                <a:latin typeface="Montserrat" panose="00000500000000000000" pitchFamily="2" charset="0"/>
              </a:rPr>
              <a:t>(those who resumed playing between February 2020 and May 2021 after having stopped) rate the importance of video games </a:t>
            </a:r>
            <a:r>
              <a:rPr lang="en-US" sz="1200" b="1" dirty="0">
                <a:latin typeface="Montserrat" panose="00000500000000000000" pitchFamily="2" charset="0"/>
              </a:rPr>
              <a:t>consistently lower </a:t>
            </a:r>
            <a:r>
              <a:rPr lang="en-US" sz="1200" dirty="0">
                <a:latin typeface="Montserrat" panose="00000500000000000000" pitchFamily="2" charset="0"/>
              </a:rPr>
              <a:t>in the future. For these players, it’s likely that the lack of entertainment options during COVID-19 lockdowns reignited an interest in gaming, but they aren't as dedicated as veteran and new players. </a:t>
            </a:r>
            <a:endParaRPr lang="vi-VN" sz="1200" dirty="0">
              <a:latin typeface="Montserrat" panose="00000500000000000000" pitchFamily="2" charset="0"/>
            </a:endParaRPr>
          </a:p>
        </p:txBody>
      </p:sp>
    </p:spTree>
    <p:extLst>
      <p:ext uri="{BB962C8B-B14F-4D97-AF65-F5344CB8AC3E}">
        <p14:creationId xmlns:p14="http://schemas.microsoft.com/office/powerpoint/2010/main" val="24110208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BCDE9B-21E3-89A3-F3A8-42CF46A2382E}"/>
              </a:ext>
            </a:extLst>
          </p:cNvPr>
          <p:cNvSpPr>
            <a:spLocks noGrp="1"/>
          </p:cNvSpPr>
          <p:nvPr>
            <p:ph type="title"/>
          </p:nvPr>
        </p:nvSpPr>
        <p:spPr/>
        <p:txBody>
          <a:bodyPr/>
          <a:lstStyle/>
          <a:p>
            <a:r>
              <a:rPr lang="en-US" dirty="0"/>
              <a:t>Addressable Market</a:t>
            </a:r>
            <a:endParaRPr lang="vi-VN" dirty="0"/>
          </a:p>
        </p:txBody>
      </p:sp>
      <p:sp>
        <p:nvSpPr>
          <p:cNvPr id="3" name="Slide Number Placeholder 2">
            <a:extLst>
              <a:ext uri="{FF2B5EF4-FFF2-40B4-BE49-F238E27FC236}">
                <a16:creationId xmlns:a16="http://schemas.microsoft.com/office/drawing/2014/main" id="{5868EF6B-143C-08DF-87E3-217E847E548C}"/>
              </a:ext>
            </a:extLst>
          </p:cNvPr>
          <p:cNvSpPr>
            <a:spLocks noGrp="1"/>
          </p:cNvSpPr>
          <p:nvPr>
            <p:ph type="sldNum" sz="quarter" idx="10"/>
          </p:nvPr>
        </p:nvSpPr>
        <p:spPr/>
        <p:txBody>
          <a:bodyPr/>
          <a:lstStyle/>
          <a:p>
            <a:fld id="{D95E2228-2187-F842-970B-2F4F86ECEDF9}" type="slidenum">
              <a:rPr lang="en-PH" smtClean="0"/>
              <a:pPr/>
              <a:t>16</a:t>
            </a:fld>
            <a:endParaRPr lang="en-PH"/>
          </a:p>
        </p:txBody>
      </p:sp>
      <p:sp>
        <p:nvSpPr>
          <p:cNvPr id="4" name="TextBox 3">
            <a:extLst>
              <a:ext uri="{FF2B5EF4-FFF2-40B4-BE49-F238E27FC236}">
                <a16:creationId xmlns:a16="http://schemas.microsoft.com/office/drawing/2014/main" id="{5CA63660-5B81-D5CF-1819-6DC9BFC269C9}"/>
              </a:ext>
            </a:extLst>
          </p:cNvPr>
          <p:cNvSpPr txBox="1"/>
          <p:nvPr/>
        </p:nvSpPr>
        <p:spPr>
          <a:xfrm>
            <a:off x="297425" y="1048003"/>
            <a:ext cx="10622211" cy="369332"/>
          </a:xfrm>
          <a:prstGeom prst="rect">
            <a:avLst/>
          </a:prstGeom>
          <a:noFill/>
        </p:spPr>
        <p:txBody>
          <a:bodyPr wrap="square" rtlCol="0">
            <a:spAutoFit/>
          </a:bodyPr>
          <a:lstStyle/>
          <a:p>
            <a:r>
              <a:rPr lang="en-US" sz="1800" b="1" dirty="0">
                <a:latin typeface="Montserrat" panose="00000500000000000000" pitchFamily="2" charset="0"/>
              </a:rPr>
              <a:t>Number of mobile gamers in Southeast Asia from 2017 to 2026, by country (in millions)</a:t>
            </a:r>
            <a:endParaRPr lang="vi-VN" sz="1800" b="1" dirty="0">
              <a:latin typeface="Montserrat" panose="00000500000000000000" pitchFamily="2" charset="0"/>
            </a:endParaRPr>
          </a:p>
        </p:txBody>
      </p:sp>
      <p:pic>
        <p:nvPicPr>
          <p:cNvPr id="6" name="Picture 5">
            <a:extLst>
              <a:ext uri="{FF2B5EF4-FFF2-40B4-BE49-F238E27FC236}">
                <a16:creationId xmlns:a16="http://schemas.microsoft.com/office/drawing/2014/main" id="{3F101A47-FBE8-9F1F-6ED5-21D06A9C53D2}"/>
              </a:ext>
            </a:extLst>
          </p:cNvPr>
          <p:cNvPicPr>
            <a:picLocks noChangeAspect="1"/>
          </p:cNvPicPr>
          <p:nvPr/>
        </p:nvPicPr>
        <p:blipFill>
          <a:blip r:embed="rId2"/>
          <a:stretch>
            <a:fillRect/>
          </a:stretch>
        </p:blipFill>
        <p:spPr>
          <a:xfrm>
            <a:off x="1434198" y="1431025"/>
            <a:ext cx="8348663" cy="5117925"/>
          </a:xfrm>
          <a:prstGeom prst="rect">
            <a:avLst/>
          </a:prstGeom>
        </p:spPr>
      </p:pic>
      <p:sp>
        <p:nvSpPr>
          <p:cNvPr id="7" name="TextBox 6">
            <a:extLst>
              <a:ext uri="{FF2B5EF4-FFF2-40B4-BE49-F238E27FC236}">
                <a16:creationId xmlns:a16="http://schemas.microsoft.com/office/drawing/2014/main" id="{68FA05BE-3956-6EEF-8F86-EDF8A29F1DA9}"/>
              </a:ext>
            </a:extLst>
          </p:cNvPr>
          <p:cNvSpPr txBox="1"/>
          <p:nvPr/>
        </p:nvSpPr>
        <p:spPr>
          <a:xfrm>
            <a:off x="5038060" y="6506908"/>
            <a:ext cx="2115879" cy="276999"/>
          </a:xfrm>
          <a:prstGeom prst="rect">
            <a:avLst/>
          </a:prstGeom>
          <a:noFill/>
        </p:spPr>
        <p:txBody>
          <a:bodyPr wrap="square" rtlCol="0">
            <a:spAutoFit/>
          </a:bodyPr>
          <a:lstStyle/>
          <a:p>
            <a:r>
              <a:rPr lang="en-US" sz="1200" i="1" dirty="0">
                <a:latin typeface="Montserrat" panose="00000500000000000000" pitchFamily="2" charset="0"/>
              </a:rPr>
              <a:t>(*) Source: </a:t>
            </a:r>
            <a:r>
              <a:rPr lang="en-US" sz="1200" i="1" dirty="0">
                <a:latin typeface="Montserrat" panose="00000500000000000000" pitchFamily="2" charset="0"/>
                <a:hlinkClick r:id="rId3"/>
              </a:rPr>
              <a:t>Statista, 2022</a:t>
            </a:r>
            <a:endParaRPr lang="vi-VN" sz="1200" i="1" dirty="0">
              <a:latin typeface="Montserrat" panose="00000500000000000000" pitchFamily="2" charset="0"/>
            </a:endParaRPr>
          </a:p>
        </p:txBody>
      </p:sp>
    </p:spTree>
    <p:extLst>
      <p:ext uri="{BB962C8B-B14F-4D97-AF65-F5344CB8AC3E}">
        <p14:creationId xmlns:p14="http://schemas.microsoft.com/office/powerpoint/2010/main" val="4623560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BCDE9B-21E3-89A3-F3A8-42CF46A2382E}"/>
              </a:ext>
            </a:extLst>
          </p:cNvPr>
          <p:cNvSpPr>
            <a:spLocks noGrp="1"/>
          </p:cNvSpPr>
          <p:nvPr>
            <p:ph type="title"/>
          </p:nvPr>
        </p:nvSpPr>
        <p:spPr/>
        <p:txBody>
          <a:bodyPr/>
          <a:lstStyle/>
          <a:p>
            <a:r>
              <a:rPr lang="en-US" dirty="0"/>
              <a:t>Addressable Market - Vietnam</a:t>
            </a:r>
            <a:endParaRPr lang="vi-VN" dirty="0"/>
          </a:p>
        </p:txBody>
      </p:sp>
      <p:sp>
        <p:nvSpPr>
          <p:cNvPr id="3" name="Slide Number Placeholder 2">
            <a:extLst>
              <a:ext uri="{FF2B5EF4-FFF2-40B4-BE49-F238E27FC236}">
                <a16:creationId xmlns:a16="http://schemas.microsoft.com/office/drawing/2014/main" id="{5868EF6B-143C-08DF-87E3-217E847E548C}"/>
              </a:ext>
            </a:extLst>
          </p:cNvPr>
          <p:cNvSpPr>
            <a:spLocks noGrp="1"/>
          </p:cNvSpPr>
          <p:nvPr>
            <p:ph type="sldNum" sz="quarter" idx="10"/>
          </p:nvPr>
        </p:nvSpPr>
        <p:spPr/>
        <p:txBody>
          <a:bodyPr/>
          <a:lstStyle/>
          <a:p>
            <a:fld id="{D95E2228-2187-F842-970B-2F4F86ECEDF9}" type="slidenum">
              <a:rPr lang="en-PH" smtClean="0"/>
              <a:pPr/>
              <a:t>17</a:t>
            </a:fld>
            <a:endParaRPr lang="en-PH"/>
          </a:p>
        </p:txBody>
      </p:sp>
      <p:sp>
        <p:nvSpPr>
          <p:cNvPr id="4" name="TextBox 3">
            <a:extLst>
              <a:ext uri="{FF2B5EF4-FFF2-40B4-BE49-F238E27FC236}">
                <a16:creationId xmlns:a16="http://schemas.microsoft.com/office/drawing/2014/main" id="{5CA63660-5B81-D5CF-1819-6DC9BFC269C9}"/>
              </a:ext>
            </a:extLst>
          </p:cNvPr>
          <p:cNvSpPr txBox="1"/>
          <p:nvPr/>
        </p:nvSpPr>
        <p:spPr>
          <a:xfrm>
            <a:off x="297426" y="1048004"/>
            <a:ext cx="5350256" cy="369332"/>
          </a:xfrm>
          <a:prstGeom prst="rect">
            <a:avLst/>
          </a:prstGeom>
          <a:noFill/>
        </p:spPr>
        <p:txBody>
          <a:bodyPr wrap="square" rtlCol="0">
            <a:spAutoFit/>
          </a:bodyPr>
          <a:lstStyle/>
          <a:p>
            <a:r>
              <a:rPr lang="en-US" sz="1800" b="1" dirty="0">
                <a:latin typeface="Montserrat" panose="00000500000000000000" pitchFamily="2" charset="0"/>
              </a:rPr>
              <a:t>Vietnam Mobile Game Market Snapshot</a:t>
            </a:r>
            <a:endParaRPr lang="vi-VN" sz="1800" b="1" dirty="0">
              <a:latin typeface="Montserrat" panose="00000500000000000000" pitchFamily="2" charset="0"/>
            </a:endParaRPr>
          </a:p>
        </p:txBody>
      </p:sp>
      <p:sp>
        <p:nvSpPr>
          <p:cNvPr id="6" name="TextBox 5">
            <a:extLst>
              <a:ext uri="{FF2B5EF4-FFF2-40B4-BE49-F238E27FC236}">
                <a16:creationId xmlns:a16="http://schemas.microsoft.com/office/drawing/2014/main" id="{F1CD253E-F090-9B94-973F-5220E1683BE6}"/>
              </a:ext>
            </a:extLst>
          </p:cNvPr>
          <p:cNvSpPr txBox="1"/>
          <p:nvPr/>
        </p:nvSpPr>
        <p:spPr>
          <a:xfrm>
            <a:off x="324072" y="1707400"/>
            <a:ext cx="4992207" cy="4616648"/>
          </a:xfrm>
          <a:prstGeom prst="rect">
            <a:avLst/>
          </a:prstGeom>
          <a:noFill/>
        </p:spPr>
        <p:txBody>
          <a:bodyPr wrap="square">
            <a:spAutoFit/>
          </a:bodyPr>
          <a:lstStyle/>
          <a:p>
            <a:pPr algn="just"/>
            <a:r>
              <a:rPr lang="en-US" b="1" dirty="0">
                <a:latin typeface="Montserrat" panose="00000500000000000000" pitchFamily="2" charset="0"/>
              </a:rPr>
              <a:t>OVERVIEW</a:t>
            </a:r>
          </a:p>
          <a:p>
            <a:pPr algn="just"/>
            <a:endParaRPr lang="en-US" b="1" dirty="0">
              <a:latin typeface="Montserrat" panose="00000500000000000000" pitchFamily="2" charset="0"/>
            </a:endParaRPr>
          </a:p>
          <a:p>
            <a:pPr marL="285750" indent="-285750" algn="just">
              <a:buFont typeface="Arial" panose="020B0604020202020204" pitchFamily="34" charset="0"/>
              <a:buChar char="•"/>
            </a:pPr>
            <a:r>
              <a:rPr lang="en-US" b="1" dirty="0">
                <a:latin typeface="Montserrat" panose="00000500000000000000" pitchFamily="2" charset="0"/>
              </a:rPr>
              <a:t>Revenue</a:t>
            </a:r>
            <a:r>
              <a:rPr lang="en-US" dirty="0">
                <a:latin typeface="Montserrat" panose="00000500000000000000" pitchFamily="2" charset="0"/>
              </a:rPr>
              <a:t> in the Mobile Games segment is projected to reach US$267.30m in 2022.</a:t>
            </a:r>
          </a:p>
          <a:p>
            <a:pPr marL="285750" indent="-285750" algn="just">
              <a:buFont typeface="Arial" panose="020B0604020202020204" pitchFamily="34" charset="0"/>
              <a:buChar char="•"/>
            </a:pPr>
            <a:r>
              <a:rPr lang="en-US" dirty="0">
                <a:latin typeface="Montserrat" panose="00000500000000000000" pitchFamily="2" charset="0"/>
              </a:rPr>
              <a:t>Revenue is expected to show an </a:t>
            </a:r>
            <a:r>
              <a:rPr lang="en-US" b="1" dirty="0">
                <a:latin typeface="Montserrat" panose="00000500000000000000" pitchFamily="2" charset="0"/>
              </a:rPr>
              <a:t>annual growth rate </a:t>
            </a:r>
            <a:r>
              <a:rPr lang="en-US" dirty="0">
                <a:latin typeface="Montserrat" panose="00000500000000000000" pitchFamily="2" charset="0"/>
              </a:rPr>
              <a:t>(CAGR 2022-2026) of 12.20%, resulting in a projected market volume of US$423.60m by 2026.</a:t>
            </a:r>
          </a:p>
          <a:p>
            <a:pPr marL="285750" indent="-285750" algn="just">
              <a:buFont typeface="Arial" panose="020B0604020202020204" pitchFamily="34" charset="0"/>
              <a:buChar char="•"/>
            </a:pPr>
            <a:r>
              <a:rPr lang="en-US" dirty="0">
                <a:latin typeface="Montserrat" panose="00000500000000000000" pitchFamily="2" charset="0"/>
              </a:rPr>
              <a:t>In the Mobile Games segment, the number of users is expected to amount to 8.5m users by 2026.</a:t>
            </a:r>
          </a:p>
          <a:p>
            <a:pPr marL="285750" indent="-285750" algn="just">
              <a:buFont typeface="Arial" panose="020B0604020202020204" pitchFamily="34" charset="0"/>
              <a:buChar char="•"/>
            </a:pPr>
            <a:r>
              <a:rPr lang="en-US" b="1" dirty="0">
                <a:latin typeface="Montserrat" panose="00000500000000000000" pitchFamily="2" charset="0"/>
              </a:rPr>
              <a:t>User penetration </a:t>
            </a:r>
            <a:r>
              <a:rPr lang="en-US" dirty="0">
                <a:latin typeface="Montserrat" panose="00000500000000000000" pitchFamily="2" charset="0"/>
              </a:rPr>
              <a:t>will be 7.1% in 2022 and is expected to hit 8.3% by 2026.</a:t>
            </a:r>
          </a:p>
          <a:p>
            <a:pPr marL="285750" indent="-285750" algn="just">
              <a:buFont typeface="Arial" panose="020B0604020202020204" pitchFamily="34" charset="0"/>
              <a:buChar char="•"/>
            </a:pPr>
            <a:r>
              <a:rPr lang="en-US" dirty="0">
                <a:latin typeface="Montserrat" panose="00000500000000000000" pitchFamily="2" charset="0"/>
              </a:rPr>
              <a:t>In global comparison, most revenue will be generated in China (US$47,130.00m in 2022).</a:t>
            </a:r>
          </a:p>
          <a:p>
            <a:pPr marL="285750" indent="-285750" algn="just">
              <a:buFont typeface="Arial" panose="020B0604020202020204" pitchFamily="34" charset="0"/>
              <a:buChar char="•"/>
            </a:pPr>
            <a:r>
              <a:rPr lang="en-US" dirty="0">
                <a:latin typeface="Montserrat" panose="00000500000000000000" pitchFamily="2" charset="0"/>
              </a:rPr>
              <a:t>The </a:t>
            </a:r>
            <a:r>
              <a:rPr lang="en-US" b="1" dirty="0">
                <a:latin typeface="Montserrat" panose="00000500000000000000" pitchFamily="2" charset="0"/>
              </a:rPr>
              <a:t>average revenue per user </a:t>
            </a:r>
            <a:r>
              <a:rPr lang="en-US" dirty="0">
                <a:latin typeface="Montserrat" panose="00000500000000000000" pitchFamily="2" charset="0"/>
              </a:rPr>
              <a:t>(ARPU) in the Mobile Games segment is projected to amount to US$37.83 in 2022.</a:t>
            </a:r>
          </a:p>
          <a:p>
            <a:pPr marL="285750" indent="-285750" algn="just">
              <a:buFont typeface="Arial" panose="020B0604020202020204" pitchFamily="34" charset="0"/>
              <a:buChar char="•"/>
            </a:pPr>
            <a:r>
              <a:rPr lang="en-US" dirty="0">
                <a:latin typeface="Montserrat" panose="00000500000000000000" pitchFamily="2" charset="0"/>
              </a:rPr>
              <a:t>In the year 2021 a share of 41.7% of users is in the </a:t>
            </a:r>
            <a:r>
              <a:rPr lang="en-US" b="1" dirty="0">
                <a:latin typeface="Montserrat" panose="00000500000000000000" pitchFamily="2" charset="0"/>
              </a:rPr>
              <a:t>high-income group</a:t>
            </a:r>
            <a:r>
              <a:rPr lang="en-US" dirty="0">
                <a:latin typeface="Montserrat" panose="00000500000000000000" pitchFamily="2" charset="0"/>
              </a:rPr>
              <a:t>.</a:t>
            </a:r>
          </a:p>
          <a:p>
            <a:pPr marL="285750" indent="-285750" algn="just">
              <a:buFont typeface="Arial" panose="020B0604020202020204" pitchFamily="34" charset="0"/>
              <a:buChar char="•"/>
            </a:pPr>
            <a:endParaRPr lang="en-US" dirty="0">
              <a:latin typeface="Montserrat" panose="00000500000000000000" pitchFamily="2" charset="0"/>
            </a:endParaRPr>
          </a:p>
          <a:p>
            <a:pPr algn="just"/>
            <a:r>
              <a:rPr lang="en-US" dirty="0">
                <a:latin typeface="Montserrat" panose="00000500000000000000" pitchFamily="2" charset="0"/>
              </a:rPr>
              <a:t>(*) Source: </a:t>
            </a:r>
            <a:r>
              <a:rPr lang="en-US" dirty="0">
                <a:latin typeface="Montserrat" panose="00000500000000000000" pitchFamily="2" charset="0"/>
                <a:hlinkClick r:id="rId2"/>
              </a:rPr>
              <a:t>Statista, 2022</a:t>
            </a:r>
            <a:endParaRPr lang="vi-VN" dirty="0">
              <a:latin typeface="Montserrat" panose="00000500000000000000" pitchFamily="2" charset="0"/>
            </a:endParaRPr>
          </a:p>
        </p:txBody>
      </p:sp>
      <p:pic>
        <p:nvPicPr>
          <p:cNvPr id="9" name="Picture 8">
            <a:extLst>
              <a:ext uri="{FF2B5EF4-FFF2-40B4-BE49-F238E27FC236}">
                <a16:creationId xmlns:a16="http://schemas.microsoft.com/office/drawing/2014/main" id="{3E042C08-B6C7-D20C-CAFA-46BA87DF7E18}"/>
              </a:ext>
            </a:extLst>
          </p:cNvPr>
          <p:cNvPicPr>
            <a:picLocks noChangeAspect="1"/>
          </p:cNvPicPr>
          <p:nvPr/>
        </p:nvPicPr>
        <p:blipFill>
          <a:blip r:embed="rId3"/>
          <a:stretch>
            <a:fillRect/>
          </a:stretch>
        </p:blipFill>
        <p:spPr>
          <a:xfrm>
            <a:off x="5647682" y="2490482"/>
            <a:ext cx="6420493" cy="3050483"/>
          </a:xfrm>
          <a:prstGeom prst="rect">
            <a:avLst/>
          </a:prstGeom>
        </p:spPr>
      </p:pic>
    </p:spTree>
    <p:extLst>
      <p:ext uri="{BB962C8B-B14F-4D97-AF65-F5344CB8AC3E}">
        <p14:creationId xmlns:p14="http://schemas.microsoft.com/office/powerpoint/2010/main" val="28058362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A8C19A7-B825-4A10-A7B1-6AECEA19DDA4}"/>
              </a:ext>
            </a:extLst>
          </p:cNvPr>
          <p:cNvPicPr>
            <a:picLocks noChangeAspect="1"/>
          </p:cNvPicPr>
          <p:nvPr/>
        </p:nvPicPr>
        <p:blipFill rotWithShape="1">
          <a:blip r:embed="rId2"/>
          <a:srcRect l="2863"/>
          <a:stretch/>
        </p:blipFill>
        <p:spPr>
          <a:xfrm>
            <a:off x="2483707" y="3630294"/>
            <a:ext cx="3102199" cy="3165612"/>
          </a:xfrm>
          <a:prstGeom prst="rect">
            <a:avLst/>
          </a:prstGeom>
        </p:spPr>
      </p:pic>
      <p:sp>
        <p:nvSpPr>
          <p:cNvPr id="2" name="Title 1">
            <a:extLst>
              <a:ext uri="{FF2B5EF4-FFF2-40B4-BE49-F238E27FC236}">
                <a16:creationId xmlns:a16="http://schemas.microsoft.com/office/drawing/2014/main" id="{2EBCDE9B-21E3-89A3-F3A8-42CF46A2382E}"/>
              </a:ext>
            </a:extLst>
          </p:cNvPr>
          <p:cNvSpPr>
            <a:spLocks noGrp="1"/>
          </p:cNvSpPr>
          <p:nvPr>
            <p:ph type="title"/>
          </p:nvPr>
        </p:nvSpPr>
        <p:spPr/>
        <p:txBody>
          <a:bodyPr/>
          <a:lstStyle/>
          <a:p>
            <a:r>
              <a:rPr lang="en-US" dirty="0"/>
              <a:t>Addressable Market - Vietnam </a:t>
            </a:r>
            <a:endParaRPr lang="vi-VN" dirty="0"/>
          </a:p>
        </p:txBody>
      </p:sp>
      <p:sp>
        <p:nvSpPr>
          <p:cNvPr id="3" name="Slide Number Placeholder 2">
            <a:extLst>
              <a:ext uri="{FF2B5EF4-FFF2-40B4-BE49-F238E27FC236}">
                <a16:creationId xmlns:a16="http://schemas.microsoft.com/office/drawing/2014/main" id="{5868EF6B-143C-08DF-87E3-217E847E548C}"/>
              </a:ext>
            </a:extLst>
          </p:cNvPr>
          <p:cNvSpPr>
            <a:spLocks noGrp="1"/>
          </p:cNvSpPr>
          <p:nvPr>
            <p:ph type="sldNum" sz="quarter" idx="10"/>
          </p:nvPr>
        </p:nvSpPr>
        <p:spPr/>
        <p:txBody>
          <a:bodyPr/>
          <a:lstStyle/>
          <a:p>
            <a:fld id="{D95E2228-2187-F842-970B-2F4F86ECEDF9}" type="slidenum">
              <a:rPr lang="en-PH" smtClean="0"/>
              <a:pPr/>
              <a:t>18</a:t>
            </a:fld>
            <a:endParaRPr lang="en-PH"/>
          </a:p>
        </p:txBody>
      </p:sp>
      <p:sp>
        <p:nvSpPr>
          <p:cNvPr id="4" name="TextBox 3">
            <a:extLst>
              <a:ext uri="{FF2B5EF4-FFF2-40B4-BE49-F238E27FC236}">
                <a16:creationId xmlns:a16="http://schemas.microsoft.com/office/drawing/2014/main" id="{5CA63660-5B81-D5CF-1819-6DC9BFC269C9}"/>
              </a:ext>
            </a:extLst>
          </p:cNvPr>
          <p:cNvSpPr txBox="1"/>
          <p:nvPr/>
        </p:nvSpPr>
        <p:spPr>
          <a:xfrm>
            <a:off x="297426" y="1048004"/>
            <a:ext cx="11451551" cy="646331"/>
          </a:xfrm>
          <a:prstGeom prst="rect">
            <a:avLst/>
          </a:prstGeom>
          <a:noFill/>
        </p:spPr>
        <p:txBody>
          <a:bodyPr wrap="square" rtlCol="0">
            <a:spAutoFit/>
          </a:bodyPr>
          <a:lstStyle/>
          <a:p>
            <a:r>
              <a:rPr lang="en-US" sz="1800" b="1" dirty="0">
                <a:latin typeface="Montserrat" panose="00000500000000000000" pitchFamily="2" charset="0"/>
              </a:rPr>
              <a:t>The majority of gamers are aged 19-35, signaling branding opportunities among young professionals</a:t>
            </a:r>
            <a:endParaRPr lang="vi-VN" sz="1800" b="1" dirty="0">
              <a:latin typeface="Montserrat" panose="00000500000000000000" pitchFamily="2" charset="0"/>
            </a:endParaRPr>
          </a:p>
        </p:txBody>
      </p:sp>
      <p:sp>
        <p:nvSpPr>
          <p:cNvPr id="6" name="TextBox 5">
            <a:extLst>
              <a:ext uri="{FF2B5EF4-FFF2-40B4-BE49-F238E27FC236}">
                <a16:creationId xmlns:a16="http://schemas.microsoft.com/office/drawing/2014/main" id="{BBD75FD5-07CF-1443-D60B-2C8D4AC293B3}"/>
              </a:ext>
            </a:extLst>
          </p:cNvPr>
          <p:cNvSpPr txBox="1"/>
          <p:nvPr/>
        </p:nvSpPr>
        <p:spPr>
          <a:xfrm>
            <a:off x="297426" y="1815188"/>
            <a:ext cx="11589774" cy="1415772"/>
          </a:xfrm>
          <a:prstGeom prst="rect">
            <a:avLst/>
          </a:prstGeom>
          <a:noFill/>
        </p:spPr>
        <p:txBody>
          <a:bodyPr wrap="square">
            <a:spAutoFit/>
          </a:bodyPr>
          <a:lstStyle/>
          <a:p>
            <a:pPr algn="just"/>
            <a:r>
              <a:rPr lang="en-US" b="1" dirty="0">
                <a:latin typeface="Montserrat" panose="00000500000000000000" pitchFamily="2" charset="0"/>
              </a:rPr>
              <a:t>DEMOGRAPHICS &amp; TECH TRENDS</a:t>
            </a:r>
          </a:p>
          <a:p>
            <a:pPr marL="285750" indent="-285750" algn="just">
              <a:buFont typeface="Arial" panose="020B0604020202020204" pitchFamily="34" charset="0"/>
              <a:buChar char="•"/>
            </a:pPr>
            <a:r>
              <a:rPr lang="en-US" sz="1200" dirty="0">
                <a:latin typeface="Montserrat" panose="00000500000000000000" pitchFamily="2" charset="0"/>
              </a:rPr>
              <a:t>The </a:t>
            </a:r>
            <a:r>
              <a:rPr lang="en-US" sz="1200" b="1" dirty="0">
                <a:latin typeface="Montserrat" panose="00000500000000000000" pitchFamily="2" charset="0"/>
              </a:rPr>
              <a:t>average age of gamers is 30.1 </a:t>
            </a:r>
            <a:r>
              <a:rPr lang="en-US" sz="1200" dirty="0">
                <a:latin typeface="Montserrat" panose="00000500000000000000" pitchFamily="2" charset="0"/>
              </a:rPr>
              <a:t>years old, with just over 70% falling into the </a:t>
            </a:r>
            <a:r>
              <a:rPr lang="en-US" sz="1200" b="1" dirty="0">
                <a:latin typeface="Montserrat" panose="00000500000000000000" pitchFamily="2" charset="0"/>
              </a:rPr>
              <a:t>18-35 group, </a:t>
            </a:r>
            <a:r>
              <a:rPr lang="en-US" sz="1200" dirty="0">
                <a:latin typeface="Montserrat" panose="00000500000000000000" pitchFamily="2" charset="0"/>
              </a:rPr>
              <a:t>making the country a viable choice for brands looking to target young professionals.</a:t>
            </a:r>
          </a:p>
          <a:p>
            <a:pPr marL="285750" indent="-285750" algn="just">
              <a:buFont typeface="Arial" panose="020B0604020202020204" pitchFamily="34" charset="0"/>
              <a:buChar char="•"/>
            </a:pPr>
            <a:r>
              <a:rPr lang="en-US" sz="1200" dirty="0">
                <a:latin typeface="Montserrat" panose="00000500000000000000" pitchFamily="2" charset="0"/>
              </a:rPr>
              <a:t>However, the country also has the lowest share of gamers over the age of 45 (just 8%), meaning there are fewer opportunities among older groups. </a:t>
            </a:r>
          </a:p>
          <a:p>
            <a:pPr marL="285750" indent="-285750" algn="just">
              <a:buFont typeface="Arial" panose="020B0604020202020204" pitchFamily="34" charset="0"/>
              <a:buChar char="•"/>
            </a:pPr>
            <a:r>
              <a:rPr lang="en-US" sz="1200" b="1" dirty="0">
                <a:latin typeface="Montserrat" panose="00000500000000000000" pitchFamily="2" charset="0"/>
              </a:rPr>
              <a:t>PC’s growth </a:t>
            </a:r>
            <a:r>
              <a:rPr lang="en-US" sz="1200" dirty="0">
                <a:latin typeface="Montserrat" panose="00000500000000000000" pitchFamily="2" charset="0"/>
              </a:rPr>
              <a:t>is slower than other segments. One possibility here is that some PC engagement growth was offset by the closure of cybercafes (which some PC gamers in Vietnam frequented).</a:t>
            </a:r>
          </a:p>
        </p:txBody>
      </p:sp>
      <p:pic>
        <p:nvPicPr>
          <p:cNvPr id="8" name="Picture 7">
            <a:extLst>
              <a:ext uri="{FF2B5EF4-FFF2-40B4-BE49-F238E27FC236}">
                <a16:creationId xmlns:a16="http://schemas.microsoft.com/office/drawing/2014/main" id="{FA6D0248-6399-2C26-8D7B-2DD72260EE74}"/>
              </a:ext>
            </a:extLst>
          </p:cNvPr>
          <p:cNvPicPr>
            <a:picLocks noChangeAspect="1"/>
          </p:cNvPicPr>
          <p:nvPr/>
        </p:nvPicPr>
        <p:blipFill rotWithShape="1">
          <a:blip r:embed="rId3"/>
          <a:srcRect r="39279"/>
          <a:stretch/>
        </p:blipFill>
        <p:spPr>
          <a:xfrm>
            <a:off x="339958" y="4642096"/>
            <a:ext cx="2143749" cy="1259131"/>
          </a:xfrm>
          <a:prstGeom prst="rect">
            <a:avLst/>
          </a:prstGeom>
          <a:ln>
            <a:noFill/>
          </a:ln>
        </p:spPr>
      </p:pic>
      <p:pic>
        <p:nvPicPr>
          <p:cNvPr id="14" name="Picture 13">
            <a:extLst>
              <a:ext uri="{FF2B5EF4-FFF2-40B4-BE49-F238E27FC236}">
                <a16:creationId xmlns:a16="http://schemas.microsoft.com/office/drawing/2014/main" id="{5E616035-C277-8694-77EB-EA6B723EEA0C}"/>
              </a:ext>
            </a:extLst>
          </p:cNvPr>
          <p:cNvPicPr>
            <a:picLocks noChangeAspect="1"/>
          </p:cNvPicPr>
          <p:nvPr/>
        </p:nvPicPr>
        <p:blipFill>
          <a:blip r:embed="rId4"/>
          <a:stretch>
            <a:fillRect/>
          </a:stretch>
        </p:blipFill>
        <p:spPr>
          <a:xfrm>
            <a:off x="6073416" y="3747419"/>
            <a:ext cx="5736308" cy="3048487"/>
          </a:xfrm>
          <a:prstGeom prst="rect">
            <a:avLst/>
          </a:prstGeom>
        </p:spPr>
      </p:pic>
      <p:sp>
        <p:nvSpPr>
          <p:cNvPr id="15" name="TextBox 14">
            <a:extLst>
              <a:ext uri="{FF2B5EF4-FFF2-40B4-BE49-F238E27FC236}">
                <a16:creationId xmlns:a16="http://schemas.microsoft.com/office/drawing/2014/main" id="{286BA0E3-F5C3-1051-B972-B6F12FDA6B4B}"/>
              </a:ext>
            </a:extLst>
          </p:cNvPr>
          <p:cNvSpPr txBox="1"/>
          <p:nvPr/>
        </p:nvSpPr>
        <p:spPr>
          <a:xfrm>
            <a:off x="6118483" y="3230960"/>
            <a:ext cx="5646174" cy="430887"/>
          </a:xfrm>
          <a:prstGeom prst="rect">
            <a:avLst/>
          </a:prstGeom>
          <a:noFill/>
          <a:ln>
            <a:solidFill>
              <a:schemeClr val="accent1"/>
            </a:solidFill>
          </a:ln>
        </p:spPr>
        <p:txBody>
          <a:bodyPr wrap="square" rtlCol="0">
            <a:spAutoFit/>
          </a:bodyPr>
          <a:lstStyle/>
          <a:p>
            <a:pPr algn="ctr"/>
            <a:r>
              <a:rPr lang="en-US" sz="1050" dirty="0">
                <a:latin typeface="Montserrat" panose="00000500000000000000" pitchFamily="2" charset="0"/>
              </a:rPr>
              <a:t>Charts show players who report/expect to play more MINUS players who report/expect to play less in 2020-2021</a:t>
            </a:r>
            <a:endParaRPr lang="vi-VN" sz="1050" i="1" dirty="0">
              <a:latin typeface="Montserrat" panose="00000500000000000000" pitchFamily="2" charset="0"/>
            </a:endParaRPr>
          </a:p>
        </p:txBody>
      </p:sp>
      <p:sp>
        <p:nvSpPr>
          <p:cNvPr id="16" name="TextBox 15">
            <a:extLst>
              <a:ext uri="{FF2B5EF4-FFF2-40B4-BE49-F238E27FC236}">
                <a16:creationId xmlns:a16="http://schemas.microsoft.com/office/drawing/2014/main" id="{97DEA0C9-225C-F413-1574-F3D827F4316D}"/>
              </a:ext>
            </a:extLst>
          </p:cNvPr>
          <p:cNvSpPr txBox="1"/>
          <p:nvPr/>
        </p:nvSpPr>
        <p:spPr>
          <a:xfrm>
            <a:off x="1369300" y="3323292"/>
            <a:ext cx="2813049" cy="276999"/>
          </a:xfrm>
          <a:prstGeom prst="rect">
            <a:avLst/>
          </a:prstGeom>
          <a:noFill/>
          <a:ln>
            <a:solidFill>
              <a:schemeClr val="accent1"/>
            </a:solidFill>
          </a:ln>
        </p:spPr>
        <p:txBody>
          <a:bodyPr wrap="square" rtlCol="0">
            <a:spAutoFit/>
          </a:bodyPr>
          <a:lstStyle/>
          <a:p>
            <a:pPr algn="ctr"/>
            <a:r>
              <a:rPr lang="en-US" sz="1200" dirty="0">
                <a:latin typeface="Montserrat" panose="00000500000000000000" pitchFamily="2" charset="0"/>
              </a:rPr>
              <a:t>Age &amp; Gender</a:t>
            </a:r>
            <a:endParaRPr lang="vi-VN" sz="1200" i="1" dirty="0">
              <a:latin typeface="Montserrat" panose="00000500000000000000" pitchFamily="2" charset="0"/>
            </a:endParaRPr>
          </a:p>
        </p:txBody>
      </p:sp>
    </p:spTree>
    <p:extLst>
      <p:ext uri="{BB962C8B-B14F-4D97-AF65-F5344CB8AC3E}">
        <p14:creationId xmlns:p14="http://schemas.microsoft.com/office/powerpoint/2010/main" val="18028861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BCDE9B-21E3-89A3-F3A8-42CF46A2382E}"/>
              </a:ext>
            </a:extLst>
          </p:cNvPr>
          <p:cNvSpPr>
            <a:spLocks noGrp="1"/>
          </p:cNvSpPr>
          <p:nvPr>
            <p:ph type="title"/>
          </p:nvPr>
        </p:nvSpPr>
        <p:spPr/>
        <p:txBody>
          <a:bodyPr/>
          <a:lstStyle/>
          <a:p>
            <a:r>
              <a:rPr lang="en-US" dirty="0"/>
              <a:t>Addressable Market - Thailand</a:t>
            </a:r>
            <a:endParaRPr lang="vi-VN" dirty="0"/>
          </a:p>
        </p:txBody>
      </p:sp>
      <p:sp>
        <p:nvSpPr>
          <p:cNvPr id="3" name="Slide Number Placeholder 2">
            <a:extLst>
              <a:ext uri="{FF2B5EF4-FFF2-40B4-BE49-F238E27FC236}">
                <a16:creationId xmlns:a16="http://schemas.microsoft.com/office/drawing/2014/main" id="{5868EF6B-143C-08DF-87E3-217E847E548C}"/>
              </a:ext>
            </a:extLst>
          </p:cNvPr>
          <p:cNvSpPr>
            <a:spLocks noGrp="1"/>
          </p:cNvSpPr>
          <p:nvPr>
            <p:ph type="sldNum" sz="quarter" idx="10"/>
          </p:nvPr>
        </p:nvSpPr>
        <p:spPr/>
        <p:txBody>
          <a:bodyPr/>
          <a:lstStyle/>
          <a:p>
            <a:fld id="{D95E2228-2187-F842-970B-2F4F86ECEDF9}" type="slidenum">
              <a:rPr lang="en-PH" smtClean="0"/>
              <a:pPr/>
              <a:t>19</a:t>
            </a:fld>
            <a:endParaRPr lang="en-PH"/>
          </a:p>
        </p:txBody>
      </p:sp>
      <p:sp>
        <p:nvSpPr>
          <p:cNvPr id="4" name="TextBox 3">
            <a:extLst>
              <a:ext uri="{FF2B5EF4-FFF2-40B4-BE49-F238E27FC236}">
                <a16:creationId xmlns:a16="http://schemas.microsoft.com/office/drawing/2014/main" id="{5CA63660-5B81-D5CF-1819-6DC9BFC269C9}"/>
              </a:ext>
            </a:extLst>
          </p:cNvPr>
          <p:cNvSpPr txBox="1"/>
          <p:nvPr/>
        </p:nvSpPr>
        <p:spPr>
          <a:xfrm>
            <a:off x="297426" y="1048004"/>
            <a:ext cx="5656807" cy="369332"/>
          </a:xfrm>
          <a:prstGeom prst="rect">
            <a:avLst/>
          </a:prstGeom>
          <a:noFill/>
        </p:spPr>
        <p:txBody>
          <a:bodyPr wrap="square" rtlCol="0">
            <a:spAutoFit/>
          </a:bodyPr>
          <a:lstStyle/>
          <a:p>
            <a:r>
              <a:rPr lang="en-US" sz="1800" b="1" dirty="0">
                <a:latin typeface="Montserrat" panose="00000500000000000000" pitchFamily="2" charset="0"/>
              </a:rPr>
              <a:t>Thailand Mobile Game Market Snapshot</a:t>
            </a:r>
            <a:endParaRPr lang="vi-VN" sz="1800" b="1" dirty="0">
              <a:latin typeface="Montserrat" panose="00000500000000000000" pitchFamily="2" charset="0"/>
            </a:endParaRPr>
          </a:p>
        </p:txBody>
      </p:sp>
      <p:sp>
        <p:nvSpPr>
          <p:cNvPr id="6" name="TextBox 5">
            <a:extLst>
              <a:ext uri="{FF2B5EF4-FFF2-40B4-BE49-F238E27FC236}">
                <a16:creationId xmlns:a16="http://schemas.microsoft.com/office/drawing/2014/main" id="{F6B85F88-5397-6760-E0C2-70E723A830FE}"/>
              </a:ext>
            </a:extLst>
          </p:cNvPr>
          <p:cNvSpPr txBox="1"/>
          <p:nvPr/>
        </p:nvSpPr>
        <p:spPr>
          <a:xfrm>
            <a:off x="297426" y="1538189"/>
            <a:ext cx="11409022" cy="4801314"/>
          </a:xfrm>
          <a:prstGeom prst="rect">
            <a:avLst/>
          </a:prstGeom>
          <a:noFill/>
        </p:spPr>
        <p:txBody>
          <a:bodyPr wrap="square">
            <a:spAutoFit/>
          </a:bodyPr>
          <a:lstStyle/>
          <a:p>
            <a:r>
              <a:rPr lang="en-US" b="1" dirty="0">
                <a:latin typeface="Montserrat" panose="00000500000000000000" pitchFamily="2" charset="0"/>
              </a:rPr>
              <a:t>OVERVIEW</a:t>
            </a:r>
          </a:p>
          <a:p>
            <a:endParaRPr lang="en-US" dirty="0">
              <a:latin typeface="Montserrat" panose="00000500000000000000" pitchFamily="2" charset="0"/>
            </a:endParaRPr>
          </a:p>
          <a:p>
            <a:pPr marL="285750" indent="-285750">
              <a:buFont typeface="Arial" panose="020B0604020202020204" pitchFamily="34" charset="0"/>
              <a:buChar char="•"/>
            </a:pPr>
            <a:r>
              <a:rPr lang="en-US" b="1" dirty="0">
                <a:latin typeface="Montserrat" panose="00000500000000000000" pitchFamily="2" charset="0"/>
              </a:rPr>
              <a:t>Revenue</a:t>
            </a:r>
            <a:r>
              <a:rPr lang="en-US" dirty="0">
                <a:latin typeface="Montserrat" panose="00000500000000000000" pitchFamily="2" charset="0"/>
              </a:rPr>
              <a:t> in the Mobile Games segment is projected to reach US$380.90m in 2022.</a:t>
            </a:r>
          </a:p>
          <a:p>
            <a:pPr marL="285750" indent="-285750">
              <a:buFont typeface="Arial" panose="020B0604020202020204" pitchFamily="34" charset="0"/>
              <a:buChar char="•"/>
            </a:pPr>
            <a:r>
              <a:rPr lang="en-US" dirty="0">
                <a:latin typeface="Montserrat" panose="00000500000000000000" pitchFamily="2" charset="0"/>
              </a:rPr>
              <a:t>Revenue is expected to show an </a:t>
            </a:r>
            <a:r>
              <a:rPr lang="en-US" b="1" dirty="0">
                <a:latin typeface="Montserrat" panose="00000500000000000000" pitchFamily="2" charset="0"/>
              </a:rPr>
              <a:t>annual growth rate </a:t>
            </a:r>
            <a:r>
              <a:rPr lang="en-US" dirty="0">
                <a:latin typeface="Montserrat" panose="00000500000000000000" pitchFamily="2" charset="0"/>
              </a:rPr>
              <a:t>(CAGR 2022-2026) of 11.02%, resulting in a projected </a:t>
            </a:r>
            <a:r>
              <a:rPr lang="en-US" b="1" dirty="0">
                <a:latin typeface="Montserrat" panose="00000500000000000000" pitchFamily="2" charset="0"/>
              </a:rPr>
              <a:t>market volume </a:t>
            </a:r>
            <a:r>
              <a:rPr lang="en-US" dirty="0">
                <a:latin typeface="Montserrat" panose="00000500000000000000" pitchFamily="2" charset="0"/>
              </a:rPr>
              <a:t>of US$578.60m by 2026.</a:t>
            </a:r>
          </a:p>
          <a:p>
            <a:pPr marL="285750" indent="-285750">
              <a:buFont typeface="Arial" panose="020B0604020202020204" pitchFamily="34" charset="0"/>
              <a:buChar char="•"/>
            </a:pPr>
            <a:r>
              <a:rPr lang="en-US" dirty="0">
                <a:latin typeface="Montserrat" panose="00000500000000000000" pitchFamily="2" charset="0"/>
              </a:rPr>
              <a:t>In the Mobile Games segment, the </a:t>
            </a:r>
            <a:r>
              <a:rPr lang="en-US" b="1" dirty="0">
                <a:latin typeface="Montserrat" panose="00000500000000000000" pitchFamily="2" charset="0"/>
              </a:rPr>
              <a:t>number of users </a:t>
            </a:r>
            <a:r>
              <a:rPr lang="en-US" dirty="0">
                <a:latin typeface="Montserrat" panose="00000500000000000000" pitchFamily="2" charset="0"/>
              </a:rPr>
              <a:t>is expected to amount to 6.8m users by 2026.</a:t>
            </a:r>
          </a:p>
          <a:p>
            <a:pPr marL="285750" indent="-285750">
              <a:buFont typeface="Arial" panose="020B0604020202020204" pitchFamily="34" charset="0"/>
              <a:buChar char="•"/>
            </a:pPr>
            <a:r>
              <a:rPr lang="en-US" b="1" dirty="0">
                <a:latin typeface="Montserrat" panose="00000500000000000000" pitchFamily="2" charset="0"/>
              </a:rPr>
              <a:t>User penetration </a:t>
            </a:r>
            <a:r>
              <a:rPr lang="en-US" dirty="0">
                <a:latin typeface="Montserrat" panose="00000500000000000000" pitchFamily="2" charset="0"/>
              </a:rPr>
              <a:t>will be 8.2% in 2022 and is expected to hit 9.7% by 2026.</a:t>
            </a:r>
          </a:p>
          <a:p>
            <a:pPr marL="285750" indent="-285750">
              <a:buFont typeface="Arial" panose="020B0604020202020204" pitchFamily="34" charset="0"/>
              <a:buChar char="•"/>
            </a:pPr>
            <a:r>
              <a:rPr lang="en-US" dirty="0">
                <a:latin typeface="Montserrat" panose="00000500000000000000" pitchFamily="2" charset="0"/>
              </a:rPr>
              <a:t>In global comparison, most revenue will be generated in China (US$47,130.00m in 2022).</a:t>
            </a:r>
          </a:p>
          <a:p>
            <a:pPr marL="285750" indent="-285750">
              <a:buFont typeface="Arial" panose="020B0604020202020204" pitchFamily="34" charset="0"/>
              <a:buChar char="•"/>
            </a:pPr>
            <a:r>
              <a:rPr lang="en-US" dirty="0">
                <a:latin typeface="Montserrat" panose="00000500000000000000" pitchFamily="2" charset="0"/>
              </a:rPr>
              <a:t>The </a:t>
            </a:r>
            <a:r>
              <a:rPr lang="en-US" b="1" dirty="0">
                <a:latin typeface="Montserrat" panose="00000500000000000000" pitchFamily="2" charset="0"/>
              </a:rPr>
              <a:t>average revenue per user </a:t>
            </a:r>
            <a:r>
              <a:rPr lang="en-US" dirty="0">
                <a:latin typeface="Montserrat" panose="00000500000000000000" pitchFamily="2" charset="0"/>
              </a:rPr>
              <a:t>(ARPU) in the Mobile Games segment is projected to amount to US$66.46 in 2022.</a:t>
            </a:r>
          </a:p>
          <a:p>
            <a:pPr marL="285750" indent="-285750">
              <a:buFont typeface="Arial" panose="020B0604020202020204" pitchFamily="34" charset="0"/>
              <a:buChar char="•"/>
            </a:pPr>
            <a:r>
              <a:rPr lang="en-US" dirty="0">
                <a:latin typeface="Montserrat" panose="00000500000000000000" pitchFamily="2" charset="0"/>
              </a:rPr>
              <a:t>In the year 2021 a share of 44.4% of users is in the </a:t>
            </a:r>
            <a:r>
              <a:rPr lang="en-US" b="1" dirty="0">
                <a:latin typeface="Montserrat" panose="00000500000000000000" pitchFamily="2" charset="0"/>
              </a:rPr>
              <a:t>high-income group</a:t>
            </a:r>
            <a:r>
              <a:rPr lang="en-US" dirty="0">
                <a:latin typeface="Montserrat" panose="00000500000000000000" pitchFamily="2" charset="0"/>
              </a:rPr>
              <a:t>.</a:t>
            </a:r>
          </a:p>
          <a:p>
            <a:endParaRPr lang="en-US" b="1" dirty="0">
              <a:latin typeface="Montserrat" panose="00000500000000000000" pitchFamily="2" charset="0"/>
            </a:endParaRPr>
          </a:p>
          <a:p>
            <a:r>
              <a:rPr lang="en-US" b="1" dirty="0">
                <a:latin typeface="Montserrat" panose="00000500000000000000" pitchFamily="2" charset="0"/>
              </a:rPr>
              <a:t>DEMOGRAPHICS</a:t>
            </a:r>
          </a:p>
          <a:p>
            <a:endParaRPr lang="en-US" dirty="0">
              <a:latin typeface="Montserrat" panose="00000500000000000000" pitchFamily="2" charset="0"/>
            </a:endParaRPr>
          </a:p>
          <a:p>
            <a:r>
              <a:rPr lang="en-US" dirty="0">
                <a:latin typeface="Montserrat" panose="00000500000000000000" pitchFamily="2" charset="0"/>
              </a:rPr>
              <a:t>In 2021, 76.5 percent of casual online gamers in Thailand were between </a:t>
            </a:r>
            <a:r>
              <a:rPr lang="en-US" b="1" dirty="0">
                <a:latin typeface="Montserrat" panose="00000500000000000000" pitchFamily="2" charset="0"/>
              </a:rPr>
              <a:t>18 to 24 years old</a:t>
            </a:r>
            <a:r>
              <a:rPr lang="en-US" dirty="0">
                <a:latin typeface="Montserrat" panose="00000500000000000000" pitchFamily="2" charset="0"/>
              </a:rPr>
              <a:t>. In comparison, only 1.1% of gamers in the segment were 55 years and older.</a:t>
            </a:r>
          </a:p>
          <a:p>
            <a:endParaRPr lang="en-US" dirty="0">
              <a:latin typeface="Montserrat" panose="00000500000000000000" pitchFamily="2" charset="0"/>
            </a:endParaRPr>
          </a:p>
          <a:p>
            <a:r>
              <a:rPr lang="en-US" b="1" dirty="0">
                <a:latin typeface="Montserrat" panose="00000500000000000000" pitchFamily="2" charset="0"/>
              </a:rPr>
              <a:t>TECH &amp; GAME GENRE TRENDS</a:t>
            </a:r>
          </a:p>
          <a:p>
            <a:endParaRPr lang="en-US" dirty="0">
              <a:latin typeface="Montserrat" panose="00000500000000000000" pitchFamily="2" charset="0"/>
            </a:endParaRPr>
          </a:p>
          <a:p>
            <a:r>
              <a:rPr lang="en-US" dirty="0">
                <a:latin typeface="Montserrat" panose="00000500000000000000" pitchFamily="2" charset="0"/>
              </a:rPr>
              <a:t>According to a survey by Rakuten Insight in March 2020, 83% of female Thai respondents stated that they used </a:t>
            </a:r>
            <a:r>
              <a:rPr lang="en-US" b="1" dirty="0">
                <a:latin typeface="Montserrat" panose="00000500000000000000" pitchFamily="2" charset="0"/>
              </a:rPr>
              <a:t>mobile phones</a:t>
            </a:r>
            <a:r>
              <a:rPr lang="en-US" dirty="0">
                <a:latin typeface="Montserrat" panose="00000500000000000000" pitchFamily="2" charset="0"/>
              </a:rPr>
              <a:t> to play online games. </a:t>
            </a:r>
            <a:r>
              <a:rPr lang="en-US" b="1" dirty="0">
                <a:latin typeface="Montserrat" panose="00000500000000000000" pitchFamily="2" charset="0"/>
              </a:rPr>
              <a:t>Role-playing</a:t>
            </a:r>
            <a:r>
              <a:rPr lang="en-US" dirty="0">
                <a:latin typeface="Montserrat" panose="00000500000000000000" pitchFamily="2" charset="0"/>
              </a:rPr>
              <a:t> games were also discovered to be the mot popular online games genre.</a:t>
            </a:r>
          </a:p>
          <a:p>
            <a:endParaRPr lang="en-US" dirty="0">
              <a:latin typeface="Montserrat" panose="00000500000000000000" pitchFamily="2" charset="0"/>
            </a:endParaRPr>
          </a:p>
          <a:p>
            <a:r>
              <a:rPr lang="en-US" sz="1200" i="1" dirty="0">
                <a:latin typeface="Montserrat" panose="00000500000000000000" pitchFamily="2" charset="0"/>
              </a:rPr>
              <a:t>(*) Sources: </a:t>
            </a:r>
            <a:r>
              <a:rPr lang="en-US" sz="1200" i="1" dirty="0">
                <a:latin typeface="Montserrat" panose="00000500000000000000" pitchFamily="2" charset="0"/>
                <a:hlinkClick r:id="rId2"/>
              </a:rPr>
              <a:t>Statista, 2022</a:t>
            </a:r>
            <a:r>
              <a:rPr lang="en-US" sz="1200" i="1" dirty="0">
                <a:latin typeface="Montserrat" panose="00000500000000000000" pitchFamily="2" charset="0"/>
              </a:rPr>
              <a:t> | </a:t>
            </a:r>
            <a:r>
              <a:rPr lang="en-US" sz="1200" i="1" dirty="0">
                <a:latin typeface="Montserrat" panose="00000500000000000000" pitchFamily="2" charset="0"/>
                <a:hlinkClick r:id="rId3"/>
              </a:rPr>
              <a:t>Statista, 2020</a:t>
            </a:r>
            <a:r>
              <a:rPr lang="en-US" sz="1200" i="1" dirty="0">
                <a:latin typeface="Montserrat" panose="00000500000000000000" pitchFamily="2" charset="0"/>
              </a:rPr>
              <a:t> | </a:t>
            </a:r>
            <a:r>
              <a:rPr lang="en-US" sz="1200" i="1" dirty="0">
                <a:latin typeface="Montserrat" panose="00000500000000000000" pitchFamily="2" charset="0"/>
                <a:hlinkClick r:id="rId4"/>
              </a:rPr>
              <a:t>Statista, 2021</a:t>
            </a:r>
            <a:endParaRPr lang="vi-VN" sz="1200" i="1" dirty="0">
              <a:latin typeface="Montserrat" panose="00000500000000000000" pitchFamily="2" charset="0"/>
            </a:endParaRPr>
          </a:p>
        </p:txBody>
      </p:sp>
    </p:spTree>
    <p:extLst>
      <p:ext uri="{BB962C8B-B14F-4D97-AF65-F5344CB8AC3E}">
        <p14:creationId xmlns:p14="http://schemas.microsoft.com/office/powerpoint/2010/main" val="30782744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58C62A-0521-694B-E50D-8CDA7F3AD5A2}"/>
              </a:ext>
            </a:extLst>
          </p:cNvPr>
          <p:cNvSpPr>
            <a:spLocks noGrp="1"/>
          </p:cNvSpPr>
          <p:nvPr>
            <p:ph type="title"/>
          </p:nvPr>
        </p:nvSpPr>
        <p:spPr/>
        <p:txBody>
          <a:bodyPr/>
          <a:lstStyle/>
          <a:p>
            <a:r>
              <a:rPr lang="en-US" dirty="0"/>
              <a:t>Agenda</a:t>
            </a:r>
            <a:endParaRPr lang="vi-VN" dirty="0"/>
          </a:p>
        </p:txBody>
      </p:sp>
      <p:sp>
        <p:nvSpPr>
          <p:cNvPr id="3" name="Slide Number Placeholder 2">
            <a:extLst>
              <a:ext uri="{FF2B5EF4-FFF2-40B4-BE49-F238E27FC236}">
                <a16:creationId xmlns:a16="http://schemas.microsoft.com/office/drawing/2014/main" id="{FB86F38F-9515-EA34-8278-B9BD13D77D86}"/>
              </a:ext>
            </a:extLst>
          </p:cNvPr>
          <p:cNvSpPr>
            <a:spLocks noGrp="1"/>
          </p:cNvSpPr>
          <p:nvPr>
            <p:ph type="sldNum" sz="quarter" idx="10"/>
          </p:nvPr>
        </p:nvSpPr>
        <p:spPr/>
        <p:txBody>
          <a:bodyPr/>
          <a:lstStyle/>
          <a:p>
            <a:fld id="{D95E2228-2187-F842-970B-2F4F86ECEDF9}" type="slidenum">
              <a:rPr lang="en-PH" smtClean="0"/>
              <a:pPr/>
              <a:t>2</a:t>
            </a:fld>
            <a:endParaRPr lang="en-PH"/>
          </a:p>
        </p:txBody>
      </p:sp>
      <p:sp>
        <p:nvSpPr>
          <p:cNvPr id="4" name="TextBox 3">
            <a:extLst>
              <a:ext uri="{FF2B5EF4-FFF2-40B4-BE49-F238E27FC236}">
                <a16:creationId xmlns:a16="http://schemas.microsoft.com/office/drawing/2014/main" id="{648F2D3A-1658-78DC-0820-005CC45375E2}"/>
              </a:ext>
            </a:extLst>
          </p:cNvPr>
          <p:cNvSpPr txBox="1"/>
          <p:nvPr/>
        </p:nvSpPr>
        <p:spPr>
          <a:xfrm>
            <a:off x="1074198" y="1589103"/>
            <a:ext cx="9135122" cy="2366482"/>
          </a:xfrm>
          <a:prstGeom prst="rect">
            <a:avLst/>
          </a:prstGeom>
          <a:noFill/>
        </p:spPr>
        <p:txBody>
          <a:bodyPr wrap="square" rtlCol="0">
            <a:spAutoFit/>
          </a:bodyPr>
          <a:lstStyle/>
          <a:p>
            <a:pPr marL="285750" marR="0" indent="-285750">
              <a:lnSpc>
                <a:spcPct val="107000"/>
              </a:lnSpc>
              <a:spcBef>
                <a:spcPts val="0"/>
              </a:spcBef>
              <a:spcAft>
                <a:spcPts val="800"/>
              </a:spcAft>
              <a:buFont typeface="Arial" panose="020B0604020202020204" pitchFamily="34" charset="0"/>
              <a:buChar char="•"/>
            </a:pPr>
            <a:r>
              <a:rPr lang="en-US" sz="1800" b="1" dirty="0">
                <a:solidFill>
                  <a:srgbClr val="FF0000"/>
                </a:solidFill>
                <a:effectLst/>
                <a:latin typeface="Montserrat" panose="00000500000000000000" pitchFamily="2" charset="0"/>
                <a:ea typeface="DengXian" panose="02010600030101010101" pitchFamily="2" charset="-122"/>
                <a:cs typeface="Arial" panose="020B0604020202020204" pitchFamily="34" charset="0"/>
              </a:rPr>
              <a:t>Introduction</a:t>
            </a:r>
          </a:p>
          <a:p>
            <a:pPr marL="285750" marR="0" indent="-285750">
              <a:lnSpc>
                <a:spcPct val="107000"/>
              </a:lnSpc>
              <a:spcBef>
                <a:spcPts val="0"/>
              </a:spcBef>
              <a:spcAft>
                <a:spcPts val="800"/>
              </a:spcAft>
              <a:buFont typeface="Arial" panose="020B0604020202020204" pitchFamily="34" charset="0"/>
              <a:buChar char="•"/>
            </a:pPr>
            <a:r>
              <a:rPr lang="en-US" sz="1800" dirty="0">
                <a:latin typeface="Montserrat" panose="00000500000000000000" pitchFamily="2" charset="0"/>
                <a:ea typeface="DengXian" panose="02010600030101010101" pitchFamily="2" charset="-122"/>
                <a:cs typeface="Arial" panose="020B0604020202020204" pitchFamily="34" charset="0"/>
              </a:rPr>
              <a:t>Executive Summary</a:t>
            </a:r>
            <a:endParaRPr lang="en-US" sz="1800" dirty="0">
              <a:effectLst/>
              <a:latin typeface="Montserrat" panose="00000500000000000000" pitchFamily="2" charset="0"/>
              <a:ea typeface="DengXian" panose="02010600030101010101" pitchFamily="2" charset="-122"/>
              <a:cs typeface="Arial" panose="020B0604020202020204" pitchFamily="34" charset="0"/>
            </a:endParaRPr>
          </a:p>
          <a:p>
            <a:pPr marL="285750" marR="0" indent="-285750">
              <a:lnSpc>
                <a:spcPct val="107000"/>
              </a:lnSpc>
              <a:spcBef>
                <a:spcPts val="0"/>
              </a:spcBef>
              <a:spcAft>
                <a:spcPts val="800"/>
              </a:spcAft>
              <a:buFont typeface="Arial" panose="020B0604020202020204" pitchFamily="34" charset="0"/>
              <a:buChar char="•"/>
            </a:pPr>
            <a:r>
              <a:rPr lang="en-US" sz="1800" dirty="0">
                <a:effectLst/>
                <a:latin typeface="Montserrat" panose="00000500000000000000" pitchFamily="2" charset="0"/>
                <a:ea typeface="DengXian" panose="02010600030101010101" pitchFamily="2" charset="-122"/>
                <a:cs typeface="Arial" panose="020B0604020202020204" pitchFamily="34" charset="0"/>
              </a:rPr>
              <a:t>Assumptions &amp; Key Findings</a:t>
            </a:r>
          </a:p>
          <a:p>
            <a:pPr marL="285750" marR="0" indent="-285750">
              <a:lnSpc>
                <a:spcPct val="107000"/>
              </a:lnSpc>
              <a:spcBef>
                <a:spcPts val="0"/>
              </a:spcBef>
              <a:spcAft>
                <a:spcPts val="800"/>
              </a:spcAft>
              <a:buFont typeface="Arial" panose="020B0604020202020204" pitchFamily="34" charset="0"/>
              <a:buChar char="•"/>
            </a:pPr>
            <a:r>
              <a:rPr lang="en-US" sz="1800" dirty="0">
                <a:latin typeface="Montserrat" panose="00000500000000000000" pitchFamily="2" charset="0"/>
                <a:ea typeface="DengXian" panose="02010600030101010101" pitchFamily="2" charset="-122"/>
                <a:cs typeface="Arial" panose="020B0604020202020204" pitchFamily="34" charset="0"/>
              </a:rPr>
              <a:t>Market Overview</a:t>
            </a:r>
            <a:endParaRPr lang="en-US" sz="1800" dirty="0">
              <a:effectLst/>
              <a:latin typeface="Montserrat" panose="00000500000000000000" pitchFamily="2" charset="0"/>
              <a:ea typeface="DengXian" panose="02010600030101010101" pitchFamily="2" charset="-122"/>
              <a:cs typeface="Arial" panose="020B0604020202020204" pitchFamily="34" charset="0"/>
            </a:endParaRPr>
          </a:p>
          <a:p>
            <a:pPr marL="285750" marR="0" indent="-285750">
              <a:lnSpc>
                <a:spcPct val="107000"/>
              </a:lnSpc>
              <a:spcBef>
                <a:spcPts val="0"/>
              </a:spcBef>
              <a:spcAft>
                <a:spcPts val="800"/>
              </a:spcAft>
              <a:buFont typeface="Arial" panose="020B0604020202020204" pitchFamily="34" charset="0"/>
              <a:buChar char="•"/>
            </a:pPr>
            <a:r>
              <a:rPr lang="en-US" sz="1800" dirty="0">
                <a:effectLst/>
                <a:latin typeface="Montserrat" panose="00000500000000000000" pitchFamily="2" charset="0"/>
                <a:ea typeface="DengXian" panose="02010600030101010101" pitchFamily="2" charset="-122"/>
                <a:cs typeface="Arial" panose="020B0604020202020204" pitchFamily="34" charset="0"/>
              </a:rPr>
              <a:t>Market Trends</a:t>
            </a:r>
            <a:endParaRPr lang="vi-VN" sz="1800" dirty="0">
              <a:effectLst/>
              <a:latin typeface="Montserrat" panose="00000500000000000000" pitchFamily="2" charset="0"/>
              <a:ea typeface="DengXian" panose="02010600030101010101" pitchFamily="2" charset="-122"/>
              <a:cs typeface="Arial" panose="020B0604020202020204" pitchFamily="34" charset="0"/>
            </a:endParaRPr>
          </a:p>
          <a:p>
            <a:pPr marL="285750" marR="0" indent="-285750">
              <a:lnSpc>
                <a:spcPct val="107000"/>
              </a:lnSpc>
              <a:spcBef>
                <a:spcPts val="0"/>
              </a:spcBef>
              <a:spcAft>
                <a:spcPts val="800"/>
              </a:spcAft>
              <a:buFont typeface="Arial" panose="020B0604020202020204" pitchFamily="34" charset="0"/>
              <a:buChar char="•"/>
            </a:pPr>
            <a:r>
              <a:rPr lang="en-US" sz="1800" dirty="0">
                <a:latin typeface="Montserrat" panose="00000500000000000000" pitchFamily="2" charset="0"/>
                <a:ea typeface="DengXian" panose="02010600030101010101" pitchFamily="2" charset="-122"/>
                <a:cs typeface="Arial" panose="020B0604020202020204" pitchFamily="34" charset="0"/>
              </a:rPr>
              <a:t>Competition</a:t>
            </a:r>
            <a:endParaRPr lang="vi-VN" dirty="0">
              <a:latin typeface="Montserrat" panose="00000500000000000000" pitchFamily="2" charset="0"/>
            </a:endParaRPr>
          </a:p>
        </p:txBody>
      </p:sp>
    </p:spTree>
    <p:extLst>
      <p:ext uri="{BB962C8B-B14F-4D97-AF65-F5344CB8AC3E}">
        <p14:creationId xmlns:p14="http://schemas.microsoft.com/office/powerpoint/2010/main" val="5777306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BCDE9B-21E3-89A3-F3A8-42CF46A2382E}"/>
              </a:ext>
            </a:extLst>
          </p:cNvPr>
          <p:cNvSpPr>
            <a:spLocks noGrp="1"/>
          </p:cNvSpPr>
          <p:nvPr>
            <p:ph type="title"/>
          </p:nvPr>
        </p:nvSpPr>
        <p:spPr>
          <a:xfrm>
            <a:off x="297425" y="309050"/>
            <a:ext cx="11451551" cy="618101"/>
          </a:xfrm>
        </p:spPr>
        <p:txBody>
          <a:bodyPr/>
          <a:lstStyle/>
          <a:p>
            <a:r>
              <a:rPr lang="en-US" dirty="0"/>
              <a:t>Addressable Market – The Philippines</a:t>
            </a:r>
            <a:endParaRPr lang="vi-VN" dirty="0"/>
          </a:p>
        </p:txBody>
      </p:sp>
      <p:sp>
        <p:nvSpPr>
          <p:cNvPr id="3" name="Slide Number Placeholder 2">
            <a:extLst>
              <a:ext uri="{FF2B5EF4-FFF2-40B4-BE49-F238E27FC236}">
                <a16:creationId xmlns:a16="http://schemas.microsoft.com/office/drawing/2014/main" id="{5868EF6B-143C-08DF-87E3-217E847E548C}"/>
              </a:ext>
            </a:extLst>
          </p:cNvPr>
          <p:cNvSpPr>
            <a:spLocks noGrp="1"/>
          </p:cNvSpPr>
          <p:nvPr>
            <p:ph type="sldNum" sz="quarter" idx="10"/>
          </p:nvPr>
        </p:nvSpPr>
        <p:spPr/>
        <p:txBody>
          <a:bodyPr/>
          <a:lstStyle/>
          <a:p>
            <a:fld id="{D95E2228-2187-F842-970B-2F4F86ECEDF9}" type="slidenum">
              <a:rPr lang="en-PH" smtClean="0"/>
              <a:pPr/>
              <a:t>20</a:t>
            </a:fld>
            <a:endParaRPr lang="en-PH"/>
          </a:p>
        </p:txBody>
      </p:sp>
      <p:sp>
        <p:nvSpPr>
          <p:cNvPr id="4" name="TextBox 3">
            <a:extLst>
              <a:ext uri="{FF2B5EF4-FFF2-40B4-BE49-F238E27FC236}">
                <a16:creationId xmlns:a16="http://schemas.microsoft.com/office/drawing/2014/main" id="{5CA63660-5B81-D5CF-1819-6DC9BFC269C9}"/>
              </a:ext>
            </a:extLst>
          </p:cNvPr>
          <p:cNvSpPr txBox="1"/>
          <p:nvPr/>
        </p:nvSpPr>
        <p:spPr>
          <a:xfrm>
            <a:off x="297426" y="1048004"/>
            <a:ext cx="5798574" cy="369332"/>
          </a:xfrm>
          <a:prstGeom prst="rect">
            <a:avLst/>
          </a:prstGeom>
          <a:noFill/>
        </p:spPr>
        <p:txBody>
          <a:bodyPr wrap="square" rtlCol="0">
            <a:spAutoFit/>
          </a:bodyPr>
          <a:lstStyle/>
          <a:p>
            <a:r>
              <a:rPr lang="en-US" sz="1800" b="1" dirty="0">
                <a:latin typeface="Montserrat" panose="00000500000000000000" pitchFamily="2" charset="0"/>
              </a:rPr>
              <a:t>The Philippines Mobile Game Market Snapshot</a:t>
            </a:r>
            <a:endParaRPr lang="vi-VN" sz="1800" b="1" dirty="0">
              <a:latin typeface="Montserrat" panose="00000500000000000000" pitchFamily="2" charset="0"/>
            </a:endParaRPr>
          </a:p>
        </p:txBody>
      </p:sp>
      <p:sp>
        <p:nvSpPr>
          <p:cNvPr id="6" name="TextBox 5">
            <a:extLst>
              <a:ext uri="{FF2B5EF4-FFF2-40B4-BE49-F238E27FC236}">
                <a16:creationId xmlns:a16="http://schemas.microsoft.com/office/drawing/2014/main" id="{2B482F3F-7915-57E5-CD05-F8B6106D6C6A}"/>
              </a:ext>
            </a:extLst>
          </p:cNvPr>
          <p:cNvSpPr txBox="1"/>
          <p:nvPr/>
        </p:nvSpPr>
        <p:spPr>
          <a:xfrm>
            <a:off x="297426" y="1538189"/>
            <a:ext cx="5401625" cy="4985980"/>
          </a:xfrm>
          <a:prstGeom prst="rect">
            <a:avLst/>
          </a:prstGeom>
          <a:noFill/>
        </p:spPr>
        <p:txBody>
          <a:bodyPr wrap="square">
            <a:spAutoFit/>
          </a:bodyPr>
          <a:lstStyle/>
          <a:p>
            <a:pPr algn="just"/>
            <a:r>
              <a:rPr lang="en-US" b="1" dirty="0">
                <a:latin typeface="Montserrat" panose="00000500000000000000" pitchFamily="2" charset="0"/>
              </a:rPr>
              <a:t>OVERVIEW</a:t>
            </a:r>
          </a:p>
          <a:p>
            <a:pPr algn="just"/>
            <a:endParaRPr lang="en-US" dirty="0">
              <a:latin typeface="Montserrat" panose="00000500000000000000" pitchFamily="2" charset="0"/>
            </a:endParaRPr>
          </a:p>
          <a:p>
            <a:pPr marL="285750" indent="-285750" algn="just">
              <a:buFont typeface="Arial" panose="020B0604020202020204" pitchFamily="34" charset="0"/>
              <a:buChar char="•"/>
            </a:pPr>
            <a:r>
              <a:rPr lang="en-US" sz="1200" b="1" dirty="0">
                <a:latin typeface="Montserrat" panose="00000500000000000000" pitchFamily="2" charset="0"/>
              </a:rPr>
              <a:t>Revenue</a:t>
            </a:r>
            <a:r>
              <a:rPr lang="en-US" sz="1200" dirty="0">
                <a:latin typeface="Montserrat" panose="00000500000000000000" pitchFamily="2" charset="0"/>
              </a:rPr>
              <a:t> in the Mobile Games segment is projected to reach US$1.17bn in 2022.</a:t>
            </a:r>
          </a:p>
          <a:p>
            <a:pPr marL="285750" indent="-285750" algn="just">
              <a:buFont typeface="Arial" panose="020B0604020202020204" pitchFamily="34" charset="0"/>
              <a:buChar char="•"/>
            </a:pPr>
            <a:r>
              <a:rPr lang="en-US" sz="1200" dirty="0">
                <a:latin typeface="Montserrat" panose="00000500000000000000" pitchFamily="2" charset="0"/>
              </a:rPr>
              <a:t>Revenue is expected to show an </a:t>
            </a:r>
            <a:r>
              <a:rPr lang="en-US" sz="1200" b="1" dirty="0">
                <a:latin typeface="Montserrat" panose="00000500000000000000" pitchFamily="2" charset="0"/>
              </a:rPr>
              <a:t>annual growth rate </a:t>
            </a:r>
            <a:r>
              <a:rPr lang="en-US" sz="1200" dirty="0">
                <a:latin typeface="Montserrat" panose="00000500000000000000" pitchFamily="2" charset="0"/>
              </a:rPr>
              <a:t>(CAGR 2022-2026) of 6.90%, resulting in a projected </a:t>
            </a:r>
            <a:r>
              <a:rPr lang="en-US" sz="1200" b="1" dirty="0">
                <a:latin typeface="Montserrat" panose="00000500000000000000" pitchFamily="2" charset="0"/>
              </a:rPr>
              <a:t>market volume</a:t>
            </a:r>
            <a:r>
              <a:rPr lang="en-US" sz="1200" dirty="0">
                <a:latin typeface="Montserrat" panose="00000500000000000000" pitchFamily="2" charset="0"/>
              </a:rPr>
              <a:t> of US$1.53bn by 2026.</a:t>
            </a:r>
          </a:p>
          <a:p>
            <a:pPr marL="285750" indent="-285750" algn="just">
              <a:buFont typeface="Arial" panose="020B0604020202020204" pitchFamily="34" charset="0"/>
              <a:buChar char="•"/>
            </a:pPr>
            <a:r>
              <a:rPr lang="en-US" sz="1200" dirty="0">
                <a:latin typeface="Montserrat" panose="00000500000000000000" pitchFamily="2" charset="0"/>
              </a:rPr>
              <a:t>In the Mobile Games segment, the </a:t>
            </a:r>
            <a:r>
              <a:rPr lang="en-US" sz="1200" b="1" dirty="0">
                <a:latin typeface="Montserrat" panose="00000500000000000000" pitchFamily="2" charset="0"/>
              </a:rPr>
              <a:t>number of users </a:t>
            </a:r>
            <a:r>
              <a:rPr lang="en-US" sz="1200" dirty="0">
                <a:latin typeface="Montserrat" panose="00000500000000000000" pitchFamily="2" charset="0"/>
              </a:rPr>
              <a:t>is expected to amount to 38.1m users by 2026.</a:t>
            </a:r>
          </a:p>
          <a:p>
            <a:pPr marL="285750" indent="-285750" algn="just">
              <a:buFont typeface="Arial" panose="020B0604020202020204" pitchFamily="34" charset="0"/>
              <a:buChar char="•"/>
            </a:pPr>
            <a:r>
              <a:rPr lang="en-US" sz="1200" b="1" dirty="0">
                <a:latin typeface="Montserrat" panose="00000500000000000000" pitchFamily="2" charset="0"/>
              </a:rPr>
              <a:t>User penetration </a:t>
            </a:r>
            <a:r>
              <a:rPr lang="en-US" sz="1200" dirty="0">
                <a:latin typeface="Montserrat" panose="00000500000000000000" pitchFamily="2" charset="0"/>
              </a:rPr>
              <a:t>will be 28.8% in 2022 and is expected to hit 32.2% by 2026.</a:t>
            </a:r>
          </a:p>
          <a:p>
            <a:pPr marL="285750" indent="-285750" algn="just">
              <a:buFont typeface="Arial" panose="020B0604020202020204" pitchFamily="34" charset="0"/>
              <a:buChar char="•"/>
            </a:pPr>
            <a:r>
              <a:rPr lang="en-US" sz="1200" dirty="0">
                <a:latin typeface="Montserrat" panose="00000500000000000000" pitchFamily="2" charset="0"/>
              </a:rPr>
              <a:t>In global comparison, most revenue will be generated in China (US$47,130.00m in 2022).</a:t>
            </a:r>
          </a:p>
          <a:p>
            <a:pPr marL="285750" indent="-285750" algn="just">
              <a:buFont typeface="Arial" panose="020B0604020202020204" pitchFamily="34" charset="0"/>
              <a:buChar char="•"/>
            </a:pPr>
            <a:r>
              <a:rPr lang="en-US" sz="1200" dirty="0">
                <a:latin typeface="Montserrat" panose="00000500000000000000" pitchFamily="2" charset="0"/>
              </a:rPr>
              <a:t>The </a:t>
            </a:r>
            <a:r>
              <a:rPr lang="en-US" sz="1200" b="1" dirty="0">
                <a:latin typeface="Montserrat" panose="00000500000000000000" pitchFamily="2" charset="0"/>
              </a:rPr>
              <a:t>average revenue per user </a:t>
            </a:r>
            <a:r>
              <a:rPr lang="en-US" sz="1200" dirty="0">
                <a:latin typeface="Montserrat" panose="00000500000000000000" pitchFamily="2" charset="0"/>
              </a:rPr>
              <a:t>(ARPU) in the Mobile Games segment is projected to amount to US$36.04 in 2022.</a:t>
            </a:r>
          </a:p>
          <a:p>
            <a:pPr algn="just"/>
            <a:endParaRPr lang="en-US" sz="1200" dirty="0">
              <a:latin typeface="Montserrat" panose="00000500000000000000" pitchFamily="2" charset="0"/>
            </a:endParaRPr>
          </a:p>
          <a:p>
            <a:pPr algn="just"/>
            <a:r>
              <a:rPr lang="en-US" sz="1200" i="1" dirty="0">
                <a:latin typeface="Montserrat" panose="00000500000000000000" pitchFamily="2" charset="0"/>
              </a:rPr>
              <a:t>(*) Sources: </a:t>
            </a:r>
            <a:r>
              <a:rPr lang="en-US" sz="1200" i="1" dirty="0">
                <a:latin typeface="Montserrat" panose="00000500000000000000" pitchFamily="2" charset="0"/>
                <a:hlinkClick r:id="rId2"/>
              </a:rPr>
              <a:t>Statista, 2022</a:t>
            </a:r>
            <a:endParaRPr lang="vi-VN" sz="1200" i="1" dirty="0">
              <a:latin typeface="Montserrat" panose="00000500000000000000" pitchFamily="2" charset="0"/>
            </a:endParaRPr>
          </a:p>
          <a:p>
            <a:pPr algn="just"/>
            <a:endParaRPr lang="en-US" sz="1200" dirty="0">
              <a:latin typeface="Montserrat" panose="00000500000000000000" pitchFamily="2" charset="0"/>
            </a:endParaRPr>
          </a:p>
          <a:p>
            <a:pPr algn="just"/>
            <a:r>
              <a:rPr lang="en-US" b="1" dirty="0">
                <a:latin typeface="Montserrat" panose="00000500000000000000" pitchFamily="2" charset="0"/>
              </a:rPr>
              <a:t>GAME GENRE TRENDS</a:t>
            </a:r>
          </a:p>
          <a:p>
            <a:pPr algn="just"/>
            <a:endParaRPr lang="en-US" sz="1200" dirty="0">
              <a:latin typeface="Montserrat" panose="00000500000000000000" pitchFamily="2" charset="0"/>
            </a:endParaRPr>
          </a:p>
          <a:p>
            <a:pPr marL="171450" indent="-171450" algn="just">
              <a:buFont typeface="Arial" panose="020B0604020202020204" pitchFamily="34" charset="0"/>
              <a:buChar char="•"/>
            </a:pPr>
            <a:r>
              <a:rPr lang="en-US" sz="1200" b="1" dirty="0">
                <a:latin typeface="Montserrat" panose="00000500000000000000" pitchFamily="2" charset="0"/>
              </a:rPr>
              <a:t>Strategy</a:t>
            </a:r>
            <a:r>
              <a:rPr lang="en-US" sz="1200" dirty="0">
                <a:latin typeface="Montserrat" panose="00000500000000000000" pitchFamily="2" charset="0"/>
              </a:rPr>
              <a:t> is the most popular genre on mobile, social network sites, and PC.</a:t>
            </a:r>
          </a:p>
          <a:p>
            <a:pPr marL="171450" indent="-171450" algn="just">
              <a:buFont typeface="Arial" panose="020B0604020202020204" pitchFamily="34" charset="0"/>
              <a:buChar char="•"/>
            </a:pPr>
            <a:r>
              <a:rPr lang="en-US" sz="1200" dirty="0">
                <a:latin typeface="Montserrat" panose="00000500000000000000" pitchFamily="2" charset="0"/>
              </a:rPr>
              <a:t>Given the widespread popularity of </a:t>
            </a:r>
            <a:r>
              <a:rPr lang="en-US" sz="1200" b="1" dirty="0">
                <a:latin typeface="Montserrat" panose="00000500000000000000" pitchFamily="2" charset="0"/>
              </a:rPr>
              <a:t>puzzle and strategy games </a:t>
            </a:r>
            <a:r>
              <a:rPr lang="en-US" sz="1200" dirty="0">
                <a:latin typeface="Montserrat" panose="00000500000000000000" pitchFamily="2" charset="0"/>
              </a:rPr>
              <a:t>among mobile gamers in this mobile-first market, more than half of the Philippines’ urban online population played Candy Crush Saga.</a:t>
            </a:r>
          </a:p>
        </p:txBody>
      </p:sp>
      <p:pic>
        <p:nvPicPr>
          <p:cNvPr id="8" name="Picture 7">
            <a:extLst>
              <a:ext uri="{FF2B5EF4-FFF2-40B4-BE49-F238E27FC236}">
                <a16:creationId xmlns:a16="http://schemas.microsoft.com/office/drawing/2014/main" id="{E6B17D0A-CCF0-D448-8542-F358269FECE8}"/>
              </a:ext>
            </a:extLst>
          </p:cNvPr>
          <p:cNvPicPr>
            <a:picLocks noChangeAspect="1"/>
          </p:cNvPicPr>
          <p:nvPr/>
        </p:nvPicPr>
        <p:blipFill>
          <a:blip r:embed="rId3"/>
          <a:stretch>
            <a:fillRect/>
          </a:stretch>
        </p:blipFill>
        <p:spPr>
          <a:xfrm>
            <a:off x="6118570" y="1610971"/>
            <a:ext cx="5776004" cy="3332310"/>
          </a:xfrm>
          <a:prstGeom prst="rect">
            <a:avLst/>
          </a:prstGeom>
        </p:spPr>
      </p:pic>
      <p:sp>
        <p:nvSpPr>
          <p:cNvPr id="10" name="TextBox 9">
            <a:extLst>
              <a:ext uri="{FF2B5EF4-FFF2-40B4-BE49-F238E27FC236}">
                <a16:creationId xmlns:a16="http://schemas.microsoft.com/office/drawing/2014/main" id="{47B1C07B-8B73-011E-EDEA-030B775F2663}"/>
              </a:ext>
            </a:extLst>
          </p:cNvPr>
          <p:cNvSpPr txBox="1"/>
          <p:nvPr/>
        </p:nvSpPr>
        <p:spPr>
          <a:xfrm>
            <a:off x="6118568" y="5186799"/>
            <a:ext cx="5776005" cy="892552"/>
          </a:xfrm>
          <a:prstGeom prst="rect">
            <a:avLst/>
          </a:prstGeom>
          <a:noFill/>
        </p:spPr>
        <p:txBody>
          <a:bodyPr wrap="square">
            <a:spAutoFit/>
          </a:bodyPr>
          <a:lstStyle/>
          <a:p>
            <a:pPr algn="just"/>
            <a:r>
              <a:rPr lang="en-US" b="1" dirty="0">
                <a:latin typeface="Montserrat" panose="00000500000000000000" pitchFamily="2" charset="0"/>
              </a:rPr>
              <a:t>TECH TRENDS</a:t>
            </a:r>
          </a:p>
          <a:p>
            <a:pPr algn="just"/>
            <a:endParaRPr lang="en-US" sz="1400" b="1" dirty="0">
              <a:latin typeface="Montserrat" panose="00000500000000000000" pitchFamily="2" charset="0"/>
            </a:endParaRPr>
          </a:p>
          <a:p>
            <a:pPr algn="just"/>
            <a:r>
              <a:rPr lang="en-US" sz="1200" dirty="0">
                <a:latin typeface="Montserrat" panose="00000500000000000000" pitchFamily="2" charset="0"/>
              </a:rPr>
              <a:t>For the majority of gamers in the Philippines, </a:t>
            </a:r>
            <a:r>
              <a:rPr lang="en-US" sz="1200" b="1" dirty="0">
                <a:latin typeface="Montserrat" panose="00000500000000000000" pitchFamily="2" charset="0"/>
              </a:rPr>
              <a:t>mobile</a:t>
            </a:r>
            <a:r>
              <a:rPr lang="en-US" sz="1200" dirty="0">
                <a:latin typeface="Montserrat" panose="00000500000000000000" pitchFamily="2" charset="0"/>
              </a:rPr>
              <a:t> is the platform of choice. Nevertheless, PC games and console games are also popular.</a:t>
            </a:r>
          </a:p>
        </p:txBody>
      </p:sp>
    </p:spTree>
    <p:extLst>
      <p:ext uri="{BB962C8B-B14F-4D97-AF65-F5344CB8AC3E}">
        <p14:creationId xmlns:p14="http://schemas.microsoft.com/office/powerpoint/2010/main" val="7033344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BCDE9B-21E3-89A3-F3A8-42CF46A2382E}"/>
              </a:ext>
            </a:extLst>
          </p:cNvPr>
          <p:cNvSpPr>
            <a:spLocks noGrp="1"/>
          </p:cNvSpPr>
          <p:nvPr>
            <p:ph type="title"/>
          </p:nvPr>
        </p:nvSpPr>
        <p:spPr/>
        <p:txBody>
          <a:bodyPr/>
          <a:lstStyle/>
          <a:p>
            <a:r>
              <a:rPr lang="en-US" dirty="0"/>
              <a:t>Addressable Market - Indonesia</a:t>
            </a:r>
            <a:endParaRPr lang="vi-VN" dirty="0"/>
          </a:p>
        </p:txBody>
      </p:sp>
      <p:sp>
        <p:nvSpPr>
          <p:cNvPr id="3" name="Slide Number Placeholder 2">
            <a:extLst>
              <a:ext uri="{FF2B5EF4-FFF2-40B4-BE49-F238E27FC236}">
                <a16:creationId xmlns:a16="http://schemas.microsoft.com/office/drawing/2014/main" id="{5868EF6B-143C-08DF-87E3-217E847E548C}"/>
              </a:ext>
            </a:extLst>
          </p:cNvPr>
          <p:cNvSpPr>
            <a:spLocks noGrp="1"/>
          </p:cNvSpPr>
          <p:nvPr>
            <p:ph type="sldNum" sz="quarter" idx="10"/>
          </p:nvPr>
        </p:nvSpPr>
        <p:spPr/>
        <p:txBody>
          <a:bodyPr/>
          <a:lstStyle/>
          <a:p>
            <a:fld id="{D95E2228-2187-F842-970B-2F4F86ECEDF9}" type="slidenum">
              <a:rPr lang="en-PH" smtClean="0"/>
              <a:pPr/>
              <a:t>21</a:t>
            </a:fld>
            <a:endParaRPr lang="en-PH" dirty="0"/>
          </a:p>
        </p:txBody>
      </p:sp>
      <p:sp>
        <p:nvSpPr>
          <p:cNvPr id="4" name="TextBox 3">
            <a:extLst>
              <a:ext uri="{FF2B5EF4-FFF2-40B4-BE49-F238E27FC236}">
                <a16:creationId xmlns:a16="http://schemas.microsoft.com/office/drawing/2014/main" id="{5CA63660-5B81-D5CF-1819-6DC9BFC269C9}"/>
              </a:ext>
            </a:extLst>
          </p:cNvPr>
          <p:cNvSpPr txBox="1"/>
          <p:nvPr/>
        </p:nvSpPr>
        <p:spPr>
          <a:xfrm>
            <a:off x="297426" y="1048004"/>
            <a:ext cx="5954518" cy="369332"/>
          </a:xfrm>
          <a:prstGeom prst="rect">
            <a:avLst/>
          </a:prstGeom>
          <a:noFill/>
        </p:spPr>
        <p:txBody>
          <a:bodyPr wrap="square" rtlCol="0">
            <a:spAutoFit/>
          </a:bodyPr>
          <a:lstStyle/>
          <a:p>
            <a:r>
              <a:rPr lang="en-US" sz="1800" b="1" dirty="0">
                <a:latin typeface="Montserrat" panose="00000500000000000000" pitchFamily="2" charset="0"/>
              </a:rPr>
              <a:t>Indonesia Mobile Game Market Snapshot</a:t>
            </a:r>
            <a:endParaRPr lang="vi-VN" sz="1800" b="1" dirty="0">
              <a:latin typeface="Montserrat" panose="00000500000000000000" pitchFamily="2" charset="0"/>
            </a:endParaRPr>
          </a:p>
        </p:txBody>
      </p:sp>
      <p:sp>
        <p:nvSpPr>
          <p:cNvPr id="6" name="TextBox 5">
            <a:extLst>
              <a:ext uri="{FF2B5EF4-FFF2-40B4-BE49-F238E27FC236}">
                <a16:creationId xmlns:a16="http://schemas.microsoft.com/office/drawing/2014/main" id="{BB39380C-22F6-3EBD-2A68-A8F742C7DA29}"/>
              </a:ext>
            </a:extLst>
          </p:cNvPr>
          <p:cNvSpPr txBox="1"/>
          <p:nvPr/>
        </p:nvSpPr>
        <p:spPr>
          <a:xfrm>
            <a:off x="297426" y="1538189"/>
            <a:ext cx="5798574" cy="4401205"/>
          </a:xfrm>
          <a:prstGeom prst="rect">
            <a:avLst/>
          </a:prstGeom>
          <a:noFill/>
        </p:spPr>
        <p:txBody>
          <a:bodyPr wrap="square">
            <a:spAutoFit/>
          </a:bodyPr>
          <a:lstStyle/>
          <a:p>
            <a:r>
              <a:rPr lang="en-US" b="1" dirty="0">
                <a:latin typeface="Montserrat" panose="00000500000000000000" pitchFamily="2" charset="0"/>
              </a:rPr>
              <a:t>OVERVIEW</a:t>
            </a:r>
          </a:p>
          <a:p>
            <a:endParaRPr lang="en-US" dirty="0">
              <a:latin typeface="Montserrat" panose="00000500000000000000" pitchFamily="2" charset="0"/>
            </a:endParaRPr>
          </a:p>
          <a:p>
            <a:pPr marL="285750" indent="-285750">
              <a:buFont typeface="Arial" panose="020B0604020202020204" pitchFamily="34" charset="0"/>
              <a:buChar char="•"/>
            </a:pPr>
            <a:r>
              <a:rPr lang="en-US" sz="1200" b="1" dirty="0">
                <a:latin typeface="Montserrat" panose="00000500000000000000" pitchFamily="2" charset="0"/>
              </a:rPr>
              <a:t>Revenue</a:t>
            </a:r>
            <a:r>
              <a:rPr lang="en-US" sz="1200" dirty="0">
                <a:latin typeface="Montserrat" panose="00000500000000000000" pitchFamily="2" charset="0"/>
              </a:rPr>
              <a:t> in the Mobile Games segment is projected to reach US$1.58bn in 2022.</a:t>
            </a:r>
          </a:p>
          <a:p>
            <a:pPr marL="285750" indent="-285750">
              <a:buFont typeface="Arial" panose="020B0604020202020204" pitchFamily="34" charset="0"/>
              <a:buChar char="•"/>
            </a:pPr>
            <a:r>
              <a:rPr lang="en-US" sz="1200" dirty="0">
                <a:latin typeface="Montserrat" panose="00000500000000000000" pitchFamily="2" charset="0"/>
              </a:rPr>
              <a:t>Revenue is expected to show an </a:t>
            </a:r>
            <a:r>
              <a:rPr lang="en-US" sz="1200" b="1" dirty="0">
                <a:latin typeface="Montserrat" panose="00000500000000000000" pitchFamily="2" charset="0"/>
              </a:rPr>
              <a:t>annual growth rate </a:t>
            </a:r>
            <a:r>
              <a:rPr lang="en-US" sz="1200" dirty="0">
                <a:latin typeface="Montserrat" panose="00000500000000000000" pitchFamily="2" charset="0"/>
              </a:rPr>
              <a:t>(CAGR 2022-2026) of 6.89%, resulting in a projected </a:t>
            </a:r>
            <a:r>
              <a:rPr lang="en-US" sz="1200" b="1" dirty="0">
                <a:latin typeface="Montserrat" panose="00000500000000000000" pitchFamily="2" charset="0"/>
              </a:rPr>
              <a:t>market volume </a:t>
            </a:r>
            <a:r>
              <a:rPr lang="en-US" sz="1200" dirty="0">
                <a:latin typeface="Montserrat" panose="00000500000000000000" pitchFamily="2" charset="0"/>
              </a:rPr>
              <a:t>of US$2.06bn by 2026.</a:t>
            </a:r>
          </a:p>
          <a:p>
            <a:pPr marL="285750" indent="-285750">
              <a:buFont typeface="Arial" panose="020B0604020202020204" pitchFamily="34" charset="0"/>
              <a:buChar char="•"/>
            </a:pPr>
            <a:r>
              <a:rPr lang="en-US" sz="1200" dirty="0">
                <a:latin typeface="Montserrat" panose="00000500000000000000" pitchFamily="2" charset="0"/>
              </a:rPr>
              <a:t>In the Mobile Games segment, the </a:t>
            </a:r>
            <a:r>
              <a:rPr lang="en-US" sz="1200" b="1" dirty="0">
                <a:latin typeface="Montserrat" panose="00000500000000000000" pitchFamily="2" charset="0"/>
              </a:rPr>
              <a:t>number of users </a:t>
            </a:r>
            <a:r>
              <a:rPr lang="en-US" sz="1200" dirty="0">
                <a:latin typeface="Montserrat" panose="00000500000000000000" pitchFamily="2" charset="0"/>
              </a:rPr>
              <a:t>is expected to amount to 78.6m users by 2026.</a:t>
            </a:r>
          </a:p>
          <a:p>
            <a:pPr marL="285750" indent="-285750">
              <a:buFont typeface="Arial" panose="020B0604020202020204" pitchFamily="34" charset="0"/>
              <a:buChar char="•"/>
            </a:pPr>
            <a:r>
              <a:rPr lang="en-US" sz="1200" b="1" dirty="0">
                <a:latin typeface="Montserrat" panose="00000500000000000000" pitchFamily="2" charset="0"/>
              </a:rPr>
              <a:t>User penetration </a:t>
            </a:r>
            <a:r>
              <a:rPr lang="en-US" sz="1200" dirty="0">
                <a:latin typeface="Montserrat" panose="00000500000000000000" pitchFamily="2" charset="0"/>
              </a:rPr>
              <a:t>will be 23.2% in 2022 and is expected to hit 27.1% by 2026.</a:t>
            </a:r>
          </a:p>
          <a:p>
            <a:pPr marL="285750" indent="-285750">
              <a:buFont typeface="Arial" panose="020B0604020202020204" pitchFamily="34" charset="0"/>
              <a:buChar char="•"/>
            </a:pPr>
            <a:r>
              <a:rPr lang="en-US" sz="1200" dirty="0">
                <a:latin typeface="Montserrat" panose="00000500000000000000" pitchFamily="2" charset="0"/>
              </a:rPr>
              <a:t>In global comparison, most revenue will be generated in China (US$47,130.00m in 2022).</a:t>
            </a:r>
          </a:p>
          <a:p>
            <a:pPr marL="285750" indent="-285750">
              <a:buFont typeface="Arial" panose="020B0604020202020204" pitchFamily="34" charset="0"/>
              <a:buChar char="•"/>
            </a:pPr>
            <a:r>
              <a:rPr lang="en-US" sz="1200" dirty="0">
                <a:latin typeface="Montserrat" panose="00000500000000000000" pitchFamily="2" charset="0"/>
              </a:rPr>
              <a:t>The </a:t>
            </a:r>
            <a:r>
              <a:rPr lang="en-US" sz="1200" b="1" dirty="0">
                <a:latin typeface="Montserrat" panose="00000500000000000000" pitchFamily="2" charset="0"/>
              </a:rPr>
              <a:t>average revenue per user </a:t>
            </a:r>
            <a:r>
              <a:rPr lang="en-US" sz="1200" dirty="0">
                <a:latin typeface="Montserrat" panose="00000500000000000000" pitchFamily="2" charset="0"/>
              </a:rPr>
              <a:t>(ARPU) in the Mobile Games segment is projected to amount to US$24.42 in 2022.</a:t>
            </a:r>
          </a:p>
          <a:p>
            <a:pPr marL="285750" indent="-285750">
              <a:buFont typeface="Arial" panose="020B0604020202020204" pitchFamily="34" charset="0"/>
              <a:buChar char="•"/>
            </a:pPr>
            <a:r>
              <a:rPr lang="en-US" sz="1200" dirty="0">
                <a:latin typeface="Montserrat" panose="00000500000000000000" pitchFamily="2" charset="0"/>
              </a:rPr>
              <a:t>In the year 2021 a share of 46.9% of users is in the </a:t>
            </a:r>
            <a:r>
              <a:rPr lang="en-US" sz="1200" b="1" dirty="0">
                <a:latin typeface="Montserrat" panose="00000500000000000000" pitchFamily="2" charset="0"/>
              </a:rPr>
              <a:t>high-income group</a:t>
            </a:r>
            <a:r>
              <a:rPr lang="en-US" sz="1200" dirty="0">
                <a:latin typeface="Montserrat" panose="00000500000000000000" pitchFamily="2" charset="0"/>
              </a:rPr>
              <a:t>.</a:t>
            </a:r>
          </a:p>
          <a:p>
            <a:pPr marL="285750" indent="-285750">
              <a:buFont typeface="Arial" panose="020B0604020202020204" pitchFamily="34" charset="0"/>
              <a:buChar char="•"/>
            </a:pPr>
            <a:endParaRPr lang="en-US" sz="1200" dirty="0">
              <a:latin typeface="Montserrat" panose="00000500000000000000" pitchFamily="2" charset="0"/>
            </a:endParaRPr>
          </a:p>
          <a:p>
            <a:r>
              <a:rPr lang="en-US" sz="1200" i="1" dirty="0">
                <a:latin typeface="Montserrat" panose="00000500000000000000" pitchFamily="2" charset="0"/>
              </a:rPr>
              <a:t>(*) Sources: </a:t>
            </a:r>
            <a:r>
              <a:rPr lang="en-US" sz="1200" i="1" dirty="0">
                <a:latin typeface="Montserrat" panose="00000500000000000000" pitchFamily="2" charset="0"/>
                <a:hlinkClick r:id="rId2"/>
              </a:rPr>
              <a:t>Statista, 2022</a:t>
            </a:r>
            <a:endParaRPr lang="en-US" sz="1200" i="1" dirty="0">
              <a:latin typeface="Montserrat" panose="00000500000000000000" pitchFamily="2" charset="0"/>
            </a:endParaRPr>
          </a:p>
          <a:p>
            <a:endParaRPr lang="en-US" sz="1200" dirty="0">
              <a:latin typeface="Montserrat" panose="00000500000000000000" pitchFamily="2" charset="0"/>
            </a:endParaRPr>
          </a:p>
          <a:p>
            <a:r>
              <a:rPr lang="en-US" b="1" dirty="0">
                <a:latin typeface="Montserrat" panose="00000500000000000000" pitchFamily="2" charset="0"/>
              </a:rPr>
              <a:t>GAME GENRE TRENDS</a:t>
            </a:r>
          </a:p>
          <a:p>
            <a:endParaRPr lang="en-US" sz="1200" b="1" dirty="0">
              <a:latin typeface="Montserrat" panose="00000500000000000000" pitchFamily="2" charset="0"/>
            </a:endParaRPr>
          </a:p>
          <a:p>
            <a:r>
              <a:rPr lang="en-US" sz="1200" b="1" dirty="0">
                <a:latin typeface="Montserrat" panose="00000500000000000000" pitchFamily="2" charset="0"/>
              </a:rPr>
              <a:t>Strategy </a:t>
            </a:r>
            <a:r>
              <a:rPr lang="en-US" sz="1200" dirty="0">
                <a:latin typeface="Montserrat" panose="00000500000000000000" pitchFamily="2" charset="0"/>
              </a:rPr>
              <a:t>is the top genre on mobile, while battle royale and MOBA is top on console and PC, respectively.</a:t>
            </a:r>
          </a:p>
        </p:txBody>
      </p:sp>
      <p:pic>
        <p:nvPicPr>
          <p:cNvPr id="8" name="Picture 7">
            <a:extLst>
              <a:ext uri="{FF2B5EF4-FFF2-40B4-BE49-F238E27FC236}">
                <a16:creationId xmlns:a16="http://schemas.microsoft.com/office/drawing/2014/main" id="{30D244BB-CB95-64FA-C9E8-C9A05BE912D0}"/>
              </a:ext>
            </a:extLst>
          </p:cNvPr>
          <p:cNvPicPr>
            <a:picLocks noChangeAspect="1"/>
          </p:cNvPicPr>
          <p:nvPr/>
        </p:nvPicPr>
        <p:blipFill>
          <a:blip r:embed="rId3"/>
          <a:stretch>
            <a:fillRect/>
          </a:stretch>
        </p:blipFill>
        <p:spPr>
          <a:xfrm>
            <a:off x="6395198" y="1963491"/>
            <a:ext cx="5552628" cy="2225737"/>
          </a:xfrm>
          <a:prstGeom prst="rect">
            <a:avLst/>
          </a:prstGeom>
        </p:spPr>
      </p:pic>
      <p:sp>
        <p:nvSpPr>
          <p:cNvPr id="10" name="TextBox 9">
            <a:extLst>
              <a:ext uri="{FF2B5EF4-FFF2-40B4-BE49-F238E27FC236}">
                <a16:creationId xmlns:a16="http://schemas.microsoft.com/office/drawing/2014/main" id="{315D4F18-A5FC-8325-F025-71ACF4220839}"/>
              </a:ext>
            </a:extLst>
          </p:cNvPr>
          <p:cNvSpPr txBox="1"/>
          <p:nvPr/>
        </p:nvSpPr>
        <p:spPr>
          <a:xfrm>
            <a:off x="6395198" y="5051772"/>
            <a:ext cx="5079991" cy="1077218"/>
          </a:xfrm>
          <a:prstGeom prst="rect">
            <a:avLst/>
          </a:prstGeom>
          <a:noFill/>
        </p:spPr>
        <p:txBody>
          <a:bodyPr wrap="square">
            <a:spAutoFit/>
          </a:bodyPr>
          <a:lstStyle/>
          <a:p>
            <a:r>
              <a:rPr lang="en-US" b="1" dirty="0">
                <a:latin typeface="Montserrat" panose="00000500000000000000" pitchFamily="2" charset="0"/>
              </a:rPr>
              <a:t>TECH TRENDS</a:t>
            </a:r>
          </a:p>
          <a:p>
            <a:endParaRPr lang="en-US" dirty="0">
              <a:latin typeface="Montserrat" panose="00000500000000000000" pitchFamily="2" charset="0"/>
            </a:endParaRPr>
          </a:p>
          <a:p>
            <a:r>
              <a:rPr lang="en-US" sz="1200" dirty="0">
                <a:latin typeface="Montserrat" panose="00000500000000000000" pitchFamily="2" charset="0"/>
              </a:rPr>
              <a:t>74% of men and 70% of women play </a:t>
            </a:r>
            <a:r>
              <a:rPr lang="en-US" sz="1200" b="1" dirty="0">
                <a:latin typeface="Montserrat" panose="00000500000000000000" pitchFamily="2" charset="0"/>
              </a:rPr>
              <a:t>mobile games</a:t>
            </a:r>
            <a:r>
              <a:rPr lang="en-US" sz="1200" dirty="0">
                <a:latin typeface="Montserrat" panose="00000500000000000000" pitchFamily="2" charset="0"/>
              </a:rPr>
              <a:t>, while 62% of men and 50% of women play console games.</a:t>
            </a:r>
          </a:p>
          <a:p>
            <a:endParaRPr lang="vi-VN" sz="1200" dirty="0">
              <a:latin typeface="Montserrat" panose="00000500000000000000" pitchFamily="2" charset="0"/>
            </a:endParaRPr>
          </a:p>
        </p:txBody>
      </p:sp>
    </p:spTree>
    <p:extLst>
      <p:ext uri="{BB962C8B-B14F-4D97-AF65-F5344CB8AC3E}">
        <p14:creationId xmlns:p14="http://schemas.microsoft.com/office/powerpoint/2010/main" val="12898729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58C62A-0521-694B-E50D-8CDA7F3AD5A2}"/>
              </a:ext>
            </a:extLst>
          </p:cNvPr>
          <p:cNvSpPr>
            <a:spLocks noGrp="1"/>
          </p:cNvSpPr>
          <p:nvPr>
            <p:ph type="title"/>
          </p:nvPr>
        </p:nvSpPr>
        <p:spPr/>
        <p:txBody>
          <a:bodyPr/>
          <a:lstStyle/>
          <a:p>
            <a:r>
              <a:rPr lang="en-US" dirty="0"/>
              <a:t>Agenda</a:t>
            </a:r>
            <a:endParaRPr lang="vi-VN" dirty="0"/>
          </a:p>
        </p:txBody>
      </p:sp>
      <p:sp>
        <p:nvSpPr>
          <p:cNvPr id="3" name="Slide Number Placeholder 2">
            <a:extLst>
              <a:ext uri="{FF2B5EF4-FFF2-40B4-BE49-F238E27FC236}">
                <a16:creationId xmlns:a16="http://schemas.microsoft.com/office/drawing/2014/main" id="{FB86F38F-9515-EA34-8278-B9BD13D77D86}"/>
              </a:ext>
            </a:extLst>
          </p:cNvPr>
          <p:cNvSpPr>
            <a:spLocks noGrp="1"/>
          </p:cNvSpPr>
          <p:nvPr>
            <p:ph type="sldNum" sz="quarter" idx="10"/>
          </p:nvPr>
        </p:nvSpPr>
        <p:spPr/>
        <p:txBody>
          <a:bodyPr/>
          <a:lstStyle/>
          <a:p>
            <a:fld id="{D95E2228-2187-F842-970B-2F4F86ECEDF9}" type="slidenum">
              <a:rPr lang="en-PH" smtClean="0"/>
              <a:pPr/>
              <a:t>22</a:t>
            </a:fld>
            <a:endParaRPr lang="en-PH"/>
          </a:p>
        </p:txBody>
      </p:sp>
      <p:sp>
        <p:nvSpPr>
          <p:cNvPr id="4" name="TextBox 3">
            <a:extLst>
              <a:ext uri="{FF2B5EF4-FFF2-40B4-BE49-F238E27FC236}">
                <a16:creationId xmlns:a16="http://schemas.microsoft.com/office/drawing/2014/main" id="{648F2D3A-1658-78DC-0820-005CC45375E2}"/>
              </a:ext>
            </a:extLst>
          </p:cNvPr>
          <p:cNvSpPr txBox="1"/>
          <p:nvPr/>
        </p:nvSpPr>
        <p:spPr>
          <a:xfrm>
            <a:off x="1074198" y="1589103"/>
            <a:ext cx="9135122" cy="2366482"/>
          </a:xfrm>
          <a:prstGeom prst="rect">
            <a:avLst/>
          </a:prstGeom>
          <a:noFill/>
        </p:spPr>
        <p:txBody>
          <a:bodyPr wrap="square" rtlCol="0">
            <a:spAutoFit/>
          </a:bodyPr>
          <a:lstStyle/>
          <a:p>
            <a:pPr marL="285750" marR="0" indent="-285750">
              <a:lnSpc>
                <a:spcPct val="107000"/>
              </a:lnSpc>
              <a:spcBef>
                <a:spcPts val="0"/>
              </a:spcBef>
              <a:spcAft>
                <a:spcPts val="800"/>
              </a:spcAft>
              <a:buFont typeface="Arial" panose="020B0604020202020204" pitchFamily="34" charset="0"/>
              <a:buChar char="•"/>
            </a:pPr>
            <a:r>
              <a:rPr lang="en-US" sz="1800" dirty="0">
                <a:effectLst/>
                <a:latin typeface="Montserrat" panose="00000500000000000000" pitchFamily="2" charset="0"/>
                <a:ea typeface="DengXian" panose="02010600030101010101" pitchFamily="2" charset="-122"/>
                <a:cs typeface="Arial" panose="020B0604020202020204" pitchFamily="34" charset="0"/>
              </a:rPr>
              <a:t>Introduction</a:t>
            </a:r>
          </a:p>
          <a:p>
            <a:pPr marL="285750" marR="0" indent="-285750">
              <a:lnSpc>
                <a:spcPct val="107000"/>
              </a:lnSpc>
              <a:spcBef>
                <a:spcPts val="0"/>
              </a:spcBef>
              <a:spcAft>
                <a:spcPts val="800"/>
              </a:spcAft>
              <a:buFont typeface="Arial" panose="020B0604020202020204" pitchFamily="34" charset="0"/>
              <a:buChar char="•"/>
            </a:pPr>
            <a:r>
              <a:rPr lang="en-US" sz="1800" dirty="0">
                <a:latin typeface="Montserrat" panose="00000500000000000000" pitchFamily="2" charset="0"/>
                <a:ea typeface="DengXian" panose="02010600030101010101" pitchFamily="2" charset="-122"/>
                <a:cs typeface="Arial" panose="020B0604020202020204" pitchFamily="34" charset="0"/>
              </a:rPr>
              <a:t>Executive Summary</a:t>
            </a:r>
            <a:endParaRPr lang="en-US" sz="1800" dirty="0">
              <a:effectLst/>
              <a:latin typeface="Montserrat" panose="00000500000000000000" pitchFamily="2" charset="0"/>
              <a:ea typeface="DengXian" panose="02010600030101010101" pitchFamily="2" charset="-122"/>
              <a:cs typeface="Arial" panose="020B0604020202020204" pitchFamily="34" charset="0"/>
            </a:endParaRPr>
          </a:p>
          <a:p>
            <a:pPr marL="285750" marR="0" indent="-285750">
              <a:lnSpc>
                <a:spcPct val="107000"/>
              </a:lnSpc>
              <a:spcBef>
                <a:spcPts val="0"/>
              </a:spcBef>
              <a:spcAft>
                <a:spcPts val="800"/>
              </a:spcAft>
              <a:buFont typeface="Arial" panose="020B0604020202020204" pitchFamily="34" charset="0"/>
              <a:buChar char="•"/>
            </a:pPr>
            <a:r>
              <a:rPr lang="en-US" sz="1800" dirty="0">
                <a:effectLst/>
                <a:latin typeface="Montserrat" panose="00000500000000000000" pitchFamily="2" charset="0"/>
                <a:ea typeface="DengXian" panose="02010600030101010101" pitchFamily="2" charset="-122"/>
                <a:cs typeface="Arial" panose="020B0604020202020204" pitchFamily="34" charset="0"/>
              </a:rPr>
              <a:t>Assumptions &amp; Key Findings</a:t>
            </a:r>
          </a:p>
          <a:p>
            <a:pPr marL="285750" marR="0" indent="-285750">
              <a:lnSpc>
                <a:spcPct val="107000"/>
              </a:lnSpc>
              <a:spcBef>
                <a:spcPts val="0"/>
              </a:spcBef>
              <a:spcAft>
                <a:spcPts val="800"/>
              </a:spcAft>
              <a:buFont typeface="Arial" panose="020B0604020202020204" pitchFamily="34" charset="0"/>
              <a:buChar char="•"/>
            </a:pPr>
            <a:r>
              <a:rPr lang="en-US" sz="1800" dirty="0">
                <a:latin typeface="Montserrat" panose="00000500000000000000" pitchFamily="2" charset="0"/>
                <a:ea typeface="DengXian" panose="02010600030101010101" pitchFamily="2" charset="-122"/>
                <a:cs typeface="Arial" panose="020B0604020202020204" pitchFamily="34" charset="0"/>
              </a:rPr>
              <a:t>Market Overview</a:t>
            </a:r>
            <a:endParaRPr lang="en-US" sz="1800" dirty="0">
              <a:effectLst/>
              <a:latin typeface="Montserrat" panose="00000500000000000000" pitchFamily="2" charset="0"/>
              <a:ea typeface="DengXian" panose="02010600030101010101" pitchFamily="2" charset="-122"/>
              <a:cs typeface="Arial" panose="020B0604020202020204" pitchFamily="34" charset="0"/>
            </a:endParaRPr>
          </a:p>
          <a:p>
            <a:pPr marL="285750" marR="0" indent="-285750">
              <a:lnSpc>
                <a:spcPct val="107000"/>
              </a:lnSpc>
              <a:spcBef>
                <a:spcPts val="0"/>
              </a:spcBef>
              <a:spcAft>
                <a:spcPts val="800"/>
              </a:spcAft>
              <a:buFont typeface="Arial" panose="020B0604020202020204" pitchFamily="34" charset="0"/>
              <a:buChar char="•"/>
            </a:pPr>
            <a:r>
              <a:rPr lang="en-US" sz="1800" b="1" dirty="0">
                <a:solidFill>
                  <a:srgbClr val="FF0000"/>
                </a:solidFill>
                <a:effectLst/>
                <a:latin typeface="Montserrat" panose="00000500000000000000" pitchFamily="2" charset="0"/>
                <a:ea typeface="DengXian" panose="02010600030101010101" pitchFamily="2" charset="-122"/>
                <a:cs typeface="Arial" panose="020B0604020202020204" pitchFamily="34" charset="0"/>
              </a:rPr>
              <a:t>Market Trends</a:t>
            </a:r>
            <a:endParaRPr lang="vi-VN" sz="1800" b="1" dirty="0">
              <a:solidFill>
                <a:srgbClr val="FF0000"/>
              </a:solidFill>
              <a:effectLst/>
              <a:latin typeface="Montserrat" panose="00000500000000000000" pitchFamily="2" charset="0"/>
              <a:ea typeface="DengXian" panose="02010600030101010101" pitchFamily="2" charset="-122"/>
              <a:cs typeface="Arial" panose="020B0604020202020204" pitchFamily="34" charset="0"/>
            </a:endParaRPr>
          </a:p>
          <a:p>
            <a:pPr marL="285750" marR="0" indent="-285750">
              <a:lnSpc>
                <a:spcPct val="107000"/>
              </a:lnSpc>
              <a:spcBef>
                <a:spcPts val="0"/>
              </a:spcBef>
              <a:spcAft>
                <a:spcPts val="800"/>
              </a:spcAft>
              <a:buFont typeface="Arial" panose="020B0604020202020204" pitchFamily="34" charset="0"/>
              <a:buChar char="•"/>
            </a:pPr>
            <a:r>
              <a:rPr lang="en-US" sz="1800" dirty="0">
                <a:latin typeface="Montserrat" panose="00000500000000000000" pitchFamily="2" charset="0"/>
                <a:ea typeface="DengXian" panose="02010600030101010101" pitchFamily="2" charset="-122"/>
                <a:cs typeface="Arial" panose="020B0604020202020204" pitchFamily="34" charset="0"/>
              </a:rPr>
              <a:t>Competition</a:t>
            </a:r>
            <a:endParaRPr lang="vi-VN" dirty="0">
              <a:latin typeface="Montserrat" panose="00000500000000000000" pitchFamily="2" charset="0"/>
            </a:endParaRPr>
          </a:p>
        </p:txBody>
      </p:sp>
    </p:spTree>
    <p:extLst>
      <p:ext uri="{BB962C8B-B14F-4D97-AF65-F5344CB8AC3E}">
        <p14:creationId xmlns:p14="http://schemas.microsoft.com/office/powerpoint/2010/main" val="16349552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19170-B466-86BB-BBC4-B5738C794CF8}"/>
              </a:ext>
            </a:extLst>
          </p:cNvPr>
          <p:cNvSpPr>
            <a:spLocks noGrp="1"/>
          </p:cNvSpPr>
          <p:nvPr>
            <p:ph type="title"/>
          </p:nvPr>
        </p:nvSpPr>
        <p:spPr>
          <a:xfrm>
            <a:off x="297425" y="309050"/>
            <a:ext cx="11111309" cy="618101"/>
          </a:xfrm>
        </p:spPr>
        <p:txBody>
          <a:bodyPr/>
          <a:lstStyle/>
          <a:p>
            <a:r>
              <a:rPr lang="en-US" dirty="0"/>
              <a:t>Technology Trends in APAC</a:t>
            </a:r>
            <a:endParaRPr lang="vi-VN" dirty="0"/>
          </a:p>
        </p:txBody>
      </p:sp>
      <p:sp>
        <p:nvSpPr>
          <p:cNvPr id="3" name="Slide Number Placeholder 2">
            <a:extLst>
              <a:ext uri="{FF2B5EF4-FFF2-40B4-BE49-F238E27FC236}">
                <a16:creationId xmlns:a16="http://schemas.microsoft.com/office/drawing/2014/main" id="{C5D80F9B-640C-9508-57DB-D0CF3BD1E63C}"/>
              </a:ext>
            </a:extLst>
          </p:cNvPr>
          <p:cNvSpPr>
            <a:spLocks noGrp="1"/>
          </p:cNvSpPr>
          <p:nvPr>
            <p:ph type="sldNum" sz="quarter" idx="10"/>
          </p:nvPr>
        </p:nvSpPr>
        <p:spPr/>
        <p:txBody>
          <a:bodyPr/>
          <a:lstStyle/>
          <a:p>
            <a:fld id="{D95E2228-2187-F842-970B-2F4F86ECEDF9}" type="slidenum">
              <a:rPr lang="en-PH" smtClean="0"/>
              <a:pPr/>
              <a:t>23</a:t>
            </a:fld>
            <a:endParaRPr lang="en-PH"/>
          </a:p>
        </p:txBody>
      </p:sp>
      <p:sp>
        <p:nvSpPr>
          <p:cNvPr id="4" name="TextBox 3">
            <a:extLst>
              <a:ext uri="{FF2B5EF4-FFF2-40B4-BE49-F238E27FC236}">
                <a16:creationId xmlns:a16="http://schemas.microsoft.com/office/drawing/2014/main" id="{A477740C-5846-91D8-79B3-2335C3994C17}"/>
              </a:ext>
            </a:extLst>
          </p:cNvPr>
          <p:cNvSpPr txBox="1"/>
          <p:nvPr/>
        </p:nvSpPr>
        <p:spPr>
          <a:xfrm>
            <a:off x="297426" y="1048004"/>
            <a:ext cx="11323959" cy="369332"/>
          </a:xfrm>
          <a:prstGeom prst="rect">
            <a:avLst/>
          </a:prstGeom>
          <a:noFill/>
        </p:spPr>
        <p:txBody>
          <a:bodyPr wrap="square" rtlCol="0">
            <a:spAutoFit/>
          </a:bodyPr>
          <a:lstStyle/>
          <a:p>
            <a:r>
              <a:rPr lang="en-US" sz="1800" b="1" dirty="0">
                <a:latin typeface="Montserrat" panose="00000500000000000000" pitchFamily="2" charset="0"/>
              </a:rPr>
              <a:t>Gaming technology is promoting social engagement </a:t>
            </a:r>
            <a:endParaRPr lang="vi-VN" sz="1800" b="1" dirty="0">
              <a:latin typeface="Montserrat" panose="00000500000000000000" pitchFamily="2" charset="0"/>
            </a:endParaRPr>
          </a:p>
        </p:txBody>
      </p:sp>
      <p:pic>
        <p:nvPicPr>
          <p:cNvPr id="8" name="Picture 7">
            <a:extLst>
              <a:ext uri="{FF2B5EF4-FFF2-40B4-BE49-F238E27FC236}">
                <a16:creationId xmlns:a16="http://schemas.microsoft.com/office/drawing/2014/main" id="{94750731-6250-9742-5B4A-2F4E9991C3B7}"/>
              </a:ext>
            </a:extLst>
          </p:cNvPr>
          <p:cNvPicPr>
            <a:picLocks noChangeAspect="1"/>
          </p:cNvPicPr>
          <p:nvPr/>
        </p:nvPicPr>
        <p:blipFill rotWithShape="1">
          <a:blip r:embed="rId2"/>
          <a:srcRect b="5267"/>
          <a:stretch/>
        </p:blipFill>
        <p:spPr>
          <a:xfrm>
            <a:off x="3896556" y="1694335"/>
            <a:ext cx="7878935" cy="5163665"/>
          </a:xfrm>
          <a:prstGeom prst="rect">
            <a:avLst/>
          </a:prstGeom>
        </p:spPr>
      </p:pic>
      <p:sp>
        <p:nvSpPr>
          <p:cNvPr id="7" name="TextBox 6">
            <a:extLst>
              <a:ext uri="{FF2B5EF4-FFF2-40B4-BE49-F238E27FC236}">
                <a16:creationId xmlns:a16="http://schemas.microsoft.com/office/drawing/2014/main" id="{23E009D3-FD9D-40CD-B126-6A05CEE28A2B}"/>
              </a:ext>
            </a:extLst>
          </p:cNvPr>
          <p:cNvSpPr txBox="1"/>
          <p:nvPr/>
        </p:nvSpPr>
        <p:spPr>
          <a:xfrm>
            <a:off x="3956096" y="1417336"/>
            <a:ext cx="7759853" cy="276999"/>
          </a:xfrm>
          <a:prstGeom prst="rect">
            <a:avLst/>
          </a:prstGeom>
          <a:noFill/>
          <a:ln>
            <a:solidFill>
              <a:schemeClr val="accent1"/>
            </a:solidFill>
          </a:ln>
        </p:spPr>
        <p:txBody>
          <a:bodyPr wrap="square">
            <a:spAutoFit/>
          </a:bodyPr>
          <a:lstStyle/>
          <a:p>
            <a:pPr algn="ctr"/>
            <a:r>
              <a:rPr lang="en-US" sz="1200" i="1" dirty="0">
                <a:latin typeface="Montserrat" panose="00000500000000000000" pitchFamily="2" charset="0"/>
              </a:rPr>
              <a:t>Reported usage and expected future usage of social platforms in selected Asia-Pacific markets</a:t>
            </a:r>
            <a:endParaRPr lang="vi-VN" sz="1200" i="1" dirty="0"/>
          </a:p>
        </p:txBody>
      </p:sp>
      <p:sp>
        <p:nvSpPr>
          <p:cNvPr id="9" name="TextBox 8">
            <a:extLst>
              <a:ext uri="{FF2B5EF4-FFF2-40B4-BE49-F238E27FC236}">
                <a16:creationId xmlns:a16="http://schemas.microsoft.com/office/drawing/2014/main" id="{B86D20B7-92CA-78E1-779A-A1089A75473B}"/>
              </a:ext>
            </a:extLst>
          </p:cNvPr>
          <p:cNvSpPr txBox="1"/>
          <p:nvPr/>
        </p:nvSpPr>
        <p:spPr>
          <a:xfrm>
            <a:off x="297424" y="2271016"/>
            <a:ext cx="3457830" cy="2246769"/>
          </a:xfrm>
          <a:prstGeom prst="rect">
            <a:avLst/>
          </a:prstGeom>
          <a:noFill/>
        </p:spPr>
        <p:txBody>
          <a:bodyPr wrap="square">
            <a:spAutoFit/>
          </a:bodyPr>
          <a:lstStyle/>
          <a:p>
            <a:pPr marL="285750" indent="-285750">
              <a:buFont typeface="Arial" panose="020B0604020202020204" pitchFamily="34" charset="0"/>
              <a:buChar char="•"/>
            </a:pPr>
            <a:r>
              <a:rPr lang="en-US" b="1" dirty="0">
                <a:latin typeface="Montserrat" panose="00000500000000000000" pitchFamily="2" charset="0"/>
              </a:rPr>
              <a:t>New players </a:t>
            </a:r>
            <a:r>
              <a:rPr lang="en-US" dirty="0">
                <a:latin typeface="Montserrat" panose="00000500000000000000" pitchFamily="2" charset="0"/>
              </a:rPr>
              <a:t>tend to say they’re more likely to continue  using all social platforms in the future, apart from meeting up to hang out in game worlds </a:t>
            </a:r>
          </a:p>
          <a:p>
            <a:endParaRPr lang="en-US" dirty="0">
              <a:latin typeface="Montserrat" panose="00000500000000000000" pitchFamily="2" charset="0"/>
            </a:endParaRPr>
          </a:p>
          <a:p>
            <a:pPr marL="285750" indent="-285750">
              <a:buFont typeface="Arial" panose="020B0604020202020204" pitchFamily="34" charset="0"/>
              <a:buChar char="•"/>
            </a:pPr>
            <a:r>
              <a:rPr lang="en-US" b="1" dirty="0">
                <a:latin typeface="Montserrat" panose="00000500000000000000" pitchFamily="2" charset="0"/>
              </a:rPr>
              <a:t>Returning players’ interest in game-world hangouts is high </a:t>
            </a:r>
            <a:r>
              <a:rPr lang="en-US" dirty="0">
                <a:latin typeface="Montserrat" panose="00000500000000000000" pitchFamily="2" charset="0"/>
              </a:rPr>
              <a:t>and it matches new players’ interest.</a:t>
            </a:r>
            <a:endParaRPr lang="vi-VN" dirty="0">
              <a:latin typeface="Montserrat" panose="00000500000000000000" pitchFamily="2" charset="0"/>
            </a:endParaRPr>
          </a:p>
        </p:txBody>
      </p:sp>
    </p:spTree>
    <p:extLst>
      <p:ext uri="{BB962C8B-B14F-4D97-AF65-F5344CB8AC3E}">
        <p14:creationId xmlns:p14="http://schemas.microsoft.com/office/powerpoint/2010/main" val="572923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19170-B466-86BB-BBC4-B5738C794CF8}"/>
              </a:ext>
            </a:extLst>
          </p:cNvPr>
          <p:cNvSpPr>
            <a:spLocks noGrp="1"/>
          </p:cNvSpPr>
          <p:nvPr>
            <p:ph type="title"/>
          </p:nvPr>
        </p:nvSpPr>
        <p:spPr>
          <a:xfrm>
            <a:off x="297425" y="309050"/>
            <a:ext cx="11111309" cy="618101"/>
          </a:xfrm>
        </p:spPr>
        <p:txBody>
          <a:bodyPr/>
          <a:lstStyle/>
          <a:p>
            <a:r>
              <a:rPr lang="en-US" dirty="0"/>
              <a:t>Technology Trends in APAC</a:t>
            </a:r>
            <a:endParaRPr lang="vi-VN" dirty="0"/>
          </a:p>
        </p:txBody>
      </p:sp>
      <p:sp>
        <p:nvSpPr>
          <p:cNvPr id="3" name="Slide Number Placeholder 2">
            <a:extLst>
              <a:ext uri="{FF2B5EF4-FFF2-40B4-BE49-F238E27FC236}">
                <a16:creationId xmlns:a16="http://schemas.microsoft.com/office/drawing/2014/main" id="{C5D80F9B-640C-9508-57DB-D0CF3BD1E63C}"/>
              </a:ext>
            </a:extLst>
          </p:cNvPr>
          <p:cNvSpPr>
            <a:spLocks noGrp="1"/>
          </p:cNvSpPr>
          <p:nvPr>
            <p:ph type="sldNum" sz="quarter" idx="10"/>
          </p:nvPr>
        </p:nvSpPr>
        <p:spPr/>
        <p:txBody>
          <a:bodyPr/>
          <a:lstStyle/>
          <a:p>
            <a:fld id="{D95E2228-2187-F842-970B-2F4F86ECEDF9}" type="slidenum">
              <a:rPr lang="en-PH" smtClean="0"/>
              <a:pPr/>
              <a:t>24</a:t>
            </a:fld>
            <a:endParaRPr lang="en-PH"/>
          </a:p>
        </p:txBody>
      </p:sp>
      <p:sp>
        <p:nvSpPr>
          <p:cNvPr id="4" name="TextBox 3">
            <a:extLst>
              <a:ext uri="{FF2B5EF4-FFF2-40B4-BE49-F238E27FC236}">
                <a16:creationId xmlns:a16="http://schemas.microsoft.com/office/drawing/2014/main" id="{A477740C-5846-91D8-79B3-2335C3994C17}"/>
              </a:ext>
            </a:extLst>
          </p:cNvPr>
          <p:cNvSpPr txBox="1"/>
          <p:nvPr/>
        </p:nvSpPr>
        <p:spPr>
          <a:xfrm>
            <a:off x="297426" y="1048004"/>
            <a:ext cx="11770749" cy="646331"/>
          </a:xfrm>
          <a:prstGeom prst="rect">
            <a:avLst/>
          </a:prstGeom>
          <a:noFill/>
        </p:spPr>
        <p:txBody>
          <a:bodyPr wrap="square" rtlCol="0">
            <a:spAutoFit/>
          </a:bodyPr>
          <a:lstStyle/>
          <a:p>
            <a:r>
              <a:rPr lang="en-US" sz="1800" b="1" dirty="0">
                <a:latin typeface="Montserrat" panose="00000500000000000000" pitchFamily="2" charset="0"/>
              </a:rPr>
              <a:t>The Western trend of the emerging metaverse evolves in Asia-Pacific markets; this movement towards the idea of the metaverse will evolve differently in each constituent market </a:t>
            </a:r>
            <a:endParaRPr lang="vi-VN" sz="1800" b="1" dirty="0">
              <a:latin typeface="Montserrat" panose="00000500000000000000" pitchFamily="2" charset="0"/>
            </a:endParaRPr>
          </a:p>
        </p:txBody>
      </p:sp>
      <p:sp>
        <p:nvSpPr>
          <p:cNvPr id="6" name="TextBox 5">
            <a:extLst>
              <a:ext uri="{FF2B5EF4-FFF2-40B4-BE49-F238E27FC236}">
                <a16:creationId xmlns:a16="http://schemas.microsoft.com/office/drawing/2014/main" id="{7F068870-1BCC-9B7D-B3D5-F0A703D5F668}"/>
              </a:ext>
            </a:extLst>
          </p:cNvPr>
          <p:cNvSpPr txBox="1"/>
          <p:nvPr/>
        </p:nvSpPr>
        <p:spPr>
          <a:xfrm>
            <a:off x="992372" y="1815188"/>
            <a:ext cx="10207256" cy="3108543"/>
          </a:xfrm>
          <a:prstGeom prst="rect">
            <a:avLst/>
          </a:prstGeom>
          <a:noFill/>
        </p:spPr>
        <p:txBody>
          <a:bodyPr wrap="square">
            <a:spAutoFit/>
          </a:bodyPr>
          <a:lstStyle/>
          <a:p>
            <a:pPr algn="just"/>
            <a:r>
              <a:rPr lang="en-US" b="1" dirty="0">
                <a:latin typeface="Montserrat" panose="00000500000000000000" pitchFamily="2" charset="0"/>
              </a:rPr>
              <a:t>China, Taiwan, India, and Vietnam </a:t>
            </a:r>
            <a:r>
              <a:rPr lang="en-US" dirty="0">
                <a:latin typeface="Montserrat" panose="00000500000000000000" pitchFamily="2" charset="0"/>
              </a:rPr>
              <a:t>are all seeing growing appetites among players to use games to socialize and share digital, metaverse-like experiences. </a:t>
            </a:r>
          </a:p>
          <a:p>
            <a:pPr algn="just"/>
            <a:endParaRPr lang="en-US" dirty="0">
              <a:latin typeface="Montserrat" panose="00000500000000000000" pitchFamily="2" charset="0"/>
            </a:endParaRPr>
          </a:p>
          <a:p>
            <a:pPr marL="285750" indent="-285750" algn="just">
              <a:buFont typeface="Arial" panose="020B0604020202020204" pitchFamily="34" charset="0"/>
              <a:buChar char="•"/>
            </a:pPr>
            <a:r>
              <a:rPr lang="en-US" dirty="0">
                <a:latin typeface="Montserrat" panose="00000500000000000000" pitchFamily="2" charset="0"/>
              </a:rPr>
              <a:t>There’s a strong appetite for metaverse-like experience in most of the focused APAC markets; </a:t>
            </a:r>
          </a:p>
          <a:p>
            <a:pPr marL="285750" indent="-285750" algn="just">
              <a:buFont typeface="Arial" panose="020B0604020202020204" pitchFamily="34" charset="0"/>
              <a:buChar char="•"/>
            </a:pPr>
            <a:r>
              <a:rPr lang="en-US" dirty="0">
                <a:latin typeface="Montserrat" panose="00000500000000000000" pitchFamily="2" charset="0"/>
              </a:rPr>
              <a:t>We expect strong growth for </a:t>
            </a:r>
            <a:r>
              <a:rPr lang="en-US" b="1" dirty="0">
                <a:latin typeface="Montserrat" panose="00000500000000000000" pitchFamily="2" charset="0"/>
              </a:rPr>
              <a:t>social gaming</a:t>
            </a:r>
            <a:r>
              <a:rPr lang="en-US" dirty="0">
                <a:latin typeface="Montserrat" panose="00000500000000000000" pitchFamily="2" charset="0"/>
              </a:rPr>
              <a:t>, including meeting up in game worlds, chatting and socializing while playing multiplayer and social games, and watching gaming content in groups.</a:t>
            </a:r>
          </a:p>
          <a:p>
            <a:pPr algn="just"/>
            <a:endParaRPr lang="en-US" dirty="0">
              <a:latin typeface="Montserrat" panose="00000500000000000000" pitchFamily="2" charset="0"/>
            </a:endParaRPr>
          </a:p>
          <a:p>
            <a:pPr algn="just"/>
            <a:r>
              <a:rPr lang="en-US" dirty="0">
                <a:latin typeface="Montserrat" panose="00000500000000000000" pitchFamily="2" charset="0"/>
              </a:rPr>
              <a:t>Although </a:t>
            </a:r>
            <a:r>
              <a:rPr lang="en-US" b="1" dirty="0">
                <a:latin typeface="Montserrat" panose="00000500000000000000" pitchFamily="2" charset="0"/>
              </a:rPr>
              <a:t>Japan and South Korean </a:t>
            </a:r>
            <a:r>
              <a:rPr lang="en-US" dirty="0">
                <a:latin typeface="Montserrat" panose="00000500000000000000" pitchFamily="2" charset="0"/>
              </a:rPr>
              <a:t>respondents expect their personal use of social platforms to decrease in the future, virtual non-gaming experiences may be different because of their ability to let users engage with influencers.</a:t>
            </a:r>
          </a:p>
          <a:p>
            <a:pPr algn="just"/>
            <a:endParaRPr lang="en-US" dirty="0">
              <a:latin typeface="Montserrat" panose="00000500000000000000" pitchFamily="2" charset="0"/>
            </a:endParaRPr>
          </a:p>
          <a:p>
            <a:pPr marL="285750" indent="-285750" algn="just">
              <a:buFont typeface="Arial" panose="020B0604020202020204" pitchFamily="34" charset="0"/>
              <a:buChar char="•"/>
            </a:pPr>
            <a:r>
              <a:rPr lang="en-US" dirty="0">
                <a:latin typeface="Montserrat" panose="00000500000000000000" pitchFamily="2" charset="0"/>
              </a:rPr>
              <a:t>There’s a significant market for </a:t>
            </a:r>
            <a:r>
              <a:rPr lang="en-US" b="1" dirty="0">
                <a:latin typeface="Montserrat" panose="00000500000000000000" pitchFamily="2" charset="0"/>
              </a:rPr>
              <a:t>virtual idols </a:t>
            </a:r>
            <a:r>
              <a:rPr lang="en-US" dirty="0">
                <a:latin typeface="Montserrat" panose="00000500000000000000" pitchFamily="2" charset="0"/>
              </a:rPr>
              <a:t>in Japan, which comes with its own unique collaboration opportunities. VTubers, for example — virtual avatars that replace real-life streamers and influencers — are already a popular group streaming Apex Legends.</a:t>
            </a:r>
            <a:endParaRPr lang="vi-VN" dirty="0">
              <a:latin typeface="Montserrat" panose="00000500000000000000" pitchFamily="2" charset="0"/>
            </a:endParaRPr>
          </a:p>
        </p:txBody>
      </p:sp>
    </p:spTree>
    <p:extLst>
      <p:ext uri="{BB962C8B-B14F-4D97-AF65-F5344CB8AC3E}">
        <p14:creationId xmlns:p14="http://schemas.microsoft.com/office/powerpoint/2010/main" val="23865488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19170-B466-86BB-BBC4-B5738C794CF8}"/>
              </a:ext>
            </a:extLst>
          </p:cNvPr>
          <p:cNvSpPr>
            <a:spLocks noGrp="1"/>
          </p:cNvSpPr>
          <p:nvPr>
            <p:ph type="title"/>
          </p:nvPr>
        </p:nvSpPr>
        <p:spPr>
          <a:xfrm>
            <a:off x="297425" y="309050"/>
            <a:ext cx="11111309" cy="618101"/>
          </a:xfrm>
        </p:spPr>
        <p:txBody>
          <a:bodyPr/>
          <a:lstStyle/>
          <a:p>
            <a:r>
              <a:rPr lang="en-US" dirty="0"/>
              <a:t>Technology Trends in APAC</a:t>
            </a:r>
            <a:endParaRPr lang="vi-VN" dirty="0"/>
          </a:p>
        </p:txBody>
      </p:sp>
      <p:sp>
        <p:nvSpPr>
          <p:cNvPr id="3" name="Slide Number Placeholder 2">
            <a:extLst>
              <a:ext uri="{FF2B5EF4-FFF2-40B4-BE49-F238E27FC236}">
                <a16:creationId xmlns:a16="http://schemas.microsoft.com/office/drawing/2014/main" id="{C5D80F9B-640C-9508-57DB-D0CF3BD1E63C}"/>
              </a:ext>
            </a:extLst>
          </p:cNvPr>
          <p:cNvSpPr>
            <a:spLocks noGrp="1"/>
          </p:cNvSpPr>
          <p:nvPr>
            <p:ph type="sldNum" sz="quarter" idx="10"/>
          </p:nvPr>
        </p:nvSpPr>
        <p:spPr/>
        <p:txBody>
          <a:bodyPr/>
          <a:lstStyle/>
          <a:p>
            <a:fld id="{D95E2228-2187-F842-970B-2F4F86ECEDF9}" type="slidenum">
              <a:rPr lang="en-PH" smtClean="0"/>
              <a:pPr/>
              <a:t>25</a:t>
            </a:fld>
            <a:endParaRPr lang="en-PH"/>
          </a:p>
        </p:txBody>
      </p:sp>
      <p:sp>
        <p:nvSpPr>
          <p:cNvPr id="4" name="TextBox 3">
            <a:extLst>
              <a:ext uri="{FF2B5EF4-FFF2-40B4-BE49-F238E27FC236}">
                <a16:creationId xmlns:a16="http://schemas.microsoft.com/office/drawing/2014/main" id="{A477740C-5846-91D8-79B3-2335C3994C17}"/>
              </a:ext>
            </a:extLst>
          </p:cNvPr>
          <p:cNvSpPr txBox="1"/>
          <p:nvPr/>
        </p:nvSpPr>
        <p:spPr>
          <a:xfrm>
            <a:off x="297426" y="1048004"/>
            <a:ext cx="11770749" cy="369332"/>
          </a:xfrm>
          <a:prstGeom prst="rect">
            <a:avLst/>
          </a:prstGeom>
          <a:noFill/>
        </p:spPr>
        <p:txBody>
          <a:bodyPr wrap="square" rtlCol="0">
            <a:spAutoFit/>
          </a:bodyPr>
          <a:lstStyle/>
          <a:p>
            <a:r>
              <a:rPr lang="en-US" sz="1800" b="1" dirty="0">
                <a:latin typeface="Montserrat" panose="00000500000000000000" pitchFamily="2" charset="0"/>
              </a:rPr>
              <a:t>Asia-Pacific will continue to be a mobile-first gaming region</a:t>
            </a:r>
            <a:endParaRPr lang="vi-VN" sz="1800" b="1" dirty="0">
              <a:latin typeface="Montserrat" panose="00000500000000000000" pitchFamily="2" charset="0"/>
            </a:endParaRPr>
          </a:p>
        </p:txBody>
      </p:sp>
      <p:sp>
        <p:nvSpPr>
          <p:cNvPr id="6" name="TextBox 5">
            <a:extLst>
              <a:ext uri="{FF2B5EF4-FFF2-40B4-BE49-F238E27FC236}">
                <a16:creationId xmlns:a16="http://schemas.microsoft.com/office/drawing/2014/main" id="{7F068870-1BCC-9B7D-B3D5-F0A703D5F668}"/>
              </a:ext>
            </a:extLst>
          </p:cNvPr>
          <p:cNvSpPr txBox="1"/>
          <p:nvPr/>
        </p:nvSpPr>
        <p:spPr>
          <a:xfrm>
            <a:off x="297425" y="1538189"/>
            <a:ext cx="3966895" cy="4031873"/>
          </a:xfrm>
          <a:prstGeom prst="rect">
            <a:avLst/>
          </a:prstGeom>
          <a:noFill/>
        </p:spPr>
        <p:txBody>
          <a:bodyPr wrap="square">
            <a:spAutoFit/>
          </a:bodyPr>
          <a:lstStyle/>
          <a:p>
            <a:pPr algn="just"/>
            <a:r>
              <a:rPr lang="en-US" b="1" dirty="0">
                <a:latin typeface="Montserrat" panose="00000500000000000000" pitchFamily="2" charset="0"/>
              </a:rPr>
              <a:t>SUMMARY</a:t>
            </a:r>
          </a:p>
          <a:p>
            <a:pPr algn="just"/>
            <a:endParaRPr lang="en-US" dirty="0">
              <a:latin typeface="Montserrat" panose="00000500000000000000" pitchFamily="2" charset="0"/>
            </a:endParaRPr>
          </a:p>
          <a:p>
            <a:pPr marL="285750" indent="-285750" algn="just">
              <a:buFont typeface="Arial" panose="020B0604020202020204" pitchFamily="34" charset="0"/>
              <a:buChar char="•"/>
            </a:pPr>
            <a:r>
              <a:rPr lang="en-US" sz="1200" dirty="0">
                <a:latin typeface="Montserrat" panose="00000500000000000000" pitchFamily="2" charset="0"/>
              </a:rPr>
              <a:t>Across all Asia-Pacific markets, </a:t>
            </a:r>
            <a:r>
              <a:rPr lang="en-US" sz="1200" b="1" dirty="0">
                <a:latin typeface="Montserrat" panose="00000500000000000000" pitchFamily="2" charset="0"/>
              </a:rPr>
              <a:t>97% of all players play on mobile. </a:t>
            </a:r>
          </a:p>
          <a:p>
            <a:pPr marL="285750" indent="-285750" algn="just">
              <a:buFont typeface="Arial" panose="020B0604020202020204" pitchFamily="34" charset="0"/>
              <a:buChar char="•"/>
            </a:pPr>
            <a:r>
              <a:rPr lang="en-US" sz="1200" dirty="0">
                <a:latin typeface="Montserrat" panose="00000500000000000000" pitchFamily="2" charset="0"/>
              </a:rPr>
              <a:t>88% of gamers in the markets play on mobile the most.</a:t>
            </a:r>
          </a:p>
          <a:p>
            <a:pPr marL="285750" indent="-285750" algn="just">
              <a:buFont typeface="Arial" panose="020B0604020202020204" pitchFamily="34" charset="0"/>
              <a:buChar char="•"/>
            </a:pPr>
            <a:r>
              <a:rPr lang="en-US" sz="1200" dirty="0">
                <a:latin typeface="Montserrat" panose="00000500000000000000" pitchFamily="2" charset="0"/>
              </a:rPr>
              <a:t>Consumers in Asia-Pacific spend 66% of their total </a:t>
            </a:r>
            <a:r>
              <a:rPr lang="en-US" sz="1200" b="1" dirty="0">
                <a:latin typeface="Montserrat" panose="00000500000000000000" pitchFamily="2" charset="0"/>
              </a:rPr>
              <a:t>gaming budget </a:t>
            </a:r>
            <a:r>
              <a:rPr lang="en-US" sz="1200" dirty="0">
                <a:latin typeface="Montserrat" panose="00000500000000000000" pitchFamily="2" charset="0"/>
              </a:rPr>
              <a:t>on mobile games.</a:t>
            </a:r>
          </a:p>
          <a:p>
            <a:pPr marL="285750" indent="-285750" algn="just">
              <a:buFont typeface="Arial" panose="020B0604020202020204" pitchFamily="34" charset="0"/>
              <a:buChar char="•"/>
            </a:pPr>
            <a:r>
              <a:rPr lang="en-US" sz="1200" dirty="0">
                <a:latin typeface="Montserrat" panose="00000500000000000000" pitchFamily="2" charset="0"/>
              </a:rPr>
              <a:t>This growth is particularly strong in </a:t>
            </a:r>
            <a:r>
              <a:rPr lang="en-US" sz="1200" b="1" dirty="0">
                <a:latin typeface="Montserrat" panose="00000500000000000000" pitchFamily="2" charset="0"/>
              </a:rPr>
              <a:t>India, China, and Vietnam.</a:t>
            </a:r>
          </a:p>
          <a:p>
            <a:pPr algn="just"/>
            <a:endParaRPr lang="en-US" sz="1200" dirty="0">
              <a:latin typeface="Montserrat" panose="00000500000000000000" pitchFamily="2" charset="0"/>
            </a:endParaRPr>
          </a:p>
          <a:p>
            <a:pPr algn="just"/>
            <a:r>
              <a:rPr lang="en-US" sz="1200" b="1" dirty="0">
                <a:latin typeface="Montserrat" panose="00000500000000000000" pitchFamily="2" charset="0"/>
              </a:rPr>
              <a:t>Asia-Pacific’s mobile players </a:t>
            </a:r>
            <a:r>
              <a:rPr lang="en-US" sz="1200" dirty="0">
                <a:latin typeface="Montserrat" panose="00000500000000000000" pitchFamily="2" charset="0"/>
              </a:rPr>
              <a:t>spend their </a:t>
            </a:r>
            <a:r>
              <a:rPr lang="en-US" sz="1200" b="1" dirty="0">
                <a:latin typeface="Montserrat" panose="00000500000000000000" pitchFamily="2" charset="0"/>
              </a:rPr>
              <a:t>budget</a:t>
            </a:r>
            <a:r>
              <a:rPr lang="en-US" sz="1200" dirty="0">
                <a:latin typeface="Montserrat" panose="00000500000000000000" pitchFamily="2" charset="0"/>
              </a:rPr>
              <a:t> on a much wider range of items than do players in other regions.</a:t>
            </a:r>
          </a:p>
          <a:p>
            <a:pPr marL="285750" lvl="3" indent="-285750" algn="just">
              <a:buFont typeface="Arial" panose="020B0604020202020204" pitchFamily="34" charset="0"/>
              <a:buChar char="•"/>
            </a:pPr>
            <a:r>
              <a:rPr lang="en-US" sz="1200" b="1" dirty="0">
                <a:latin typeface="Montserrat" panose="00000500000000000000" pitchFamily="2" charset="0"/>
              </a:rPr>
              <a:t>India, China &amp; Vietnam: </a:t>
            </a:r>
            <a:r>
              <a:rPr lang="en-US" sz="1200" dirty="0">
                <a:latin typeface="Montserrat" panose="00000500000000000000" pitchFamily="2" charset="0"/>
              </a:rPr>
              <a:t>Players tend to expect spend to increase everywhere, often by quite a lot (</a:t>
            </a:r>
            <a:r>
              <a:rPr lang="en-US" sz="1200" b="1" dirty="0">
                <a:latin typeface="Montserrat" panose="00000500000000000000" pitchFamily="2" charset="0"/>
              </a:rPr>
              <a:t>+27% avg. net </a:t>
            </a:r>
            <a:r>
              <a:rPr lang="en-US" sz="1200" dirty="0">
                <a:latin typeface="Montserrat" panose="00000500000000000000" pitchFamily="2" charset="0"/>
              </a:rPr>
              <a:t>number</a:t>
            </a:r>
            <a:r>
              <a:rPr lang="en-US" sz="1200" b="1" dirty="0">
                <a:latin typeface="Montserrat" panose="00000500000000000000" pitchFamily="2" charset="0"/>
              </a:rPr>
              <a:t> </a:t>
            </a:r>
            <a:r>
              <a:rPr lang="en-US" sz="1200" dirty="0">
                <a:latin typeface="Montserrat" panose="00000500000000000000" pitchFamily="2" charset="0"/>
              </a:rPr>
              <a:t>of players across all categories*)</a:t>
            </a:r>
          </a:p>
          <a:p>
            <a:pPr marL="285750" lvl="3" indent="-285750" algn="just">
              <a:buFont typeface="Arial" panose="020B0604020202020204" pitchFamily="34" charset="0"/>
              <a:buChar char="•"/>
            </a:pPr>
            <a:r>
              <a:rPr lang="en-US" sz="1200" b="1" dirty="0">
                <a:latin typeface="Montserrat" panose="00000500000000000000" pitchFamily="2" charset="0"/>
              </a:rPr>
              <a:t>Japan, South Korea &amp; Taiwan</a:t>
            </a:r>
            <a:r>
              <a:rPr lang="en-US" sz="1200" dirty="0">
                <a:latin typeface="Montserrat" panose="00000500000000000000" pitchFamily="2" charset="0"/>
              </a:rPr>
              <a:t>: Players indicate moderate change in spending (</a:t>
            </a:r>
            <a:r>
              <a:rPr lang="en-US" sz="1200" b="1" dirty="0">
                <a:latin typeface="Montserrat" panose="00000500000000000000" pitchFamily="2" charset="0"/>
              </a:rPr>
              <a:t>+5% avg. net</a:t>
            </a:r>
            <a:r>
              <a:rPr lang="en-US" sz="1200" dirty="0">
                <a:latin typeface="Montserrat" panose="00000500000000000000" pitchFamily="2" charset="0"/>
              </a:rPr>
              <a:t> across all categories)</a:t>
            </a:r>
            <a:endParaRPr lang="vi-VN" sz="1200" dirty="0">
              <a:latin typeface="Montserrat" panose="00000500000000000000" pitchFamily="2" charset="0"/>
            </a:endParaRPr>
          </a:p>
        </p:txBody>
      </p:sp>
      <p:pic>
        <p:nvPicPr>
          <p:cNvPr id="7" name="Picture 6">
            <a:extLst>
              <a:ext uri="{FF2B5EF4-FFF2-40B4-BE49-F238E27FC236}">
                <a16:creationId xmlns:a16="http://schemas.microsoft.com/office/drawing/2014/main" id="{6E6BAB02-C354-F2E6-7CE3-932570AA74B1}"/>
              </a:ext>
            </a:extLst>
          </p:cNvPr>
          <p:cNvPicPr>
            <a:picLocks noChangeAspect="1"/>
          </p:cNvPicPr>
          <p:nvPr/>
        </p:nvPicPr>
        <p:blipFill rotWithShape="1">
          <a:blip r:embed="rId2"/>
          <a:srcRect t="6274" b="5515"/>
          <a:stretch/>
        </p:blipFill>
        <p:spPr>
          <a:xfrm>
            <a:off x="4264320" y="2105247"/>
            <a:ext cx="7927680" cy="4078111"/>
          </a:xfrm>
          <a:prstGeom prst="rect">
            <a:avLst/>
          </a:prstGeom>
        </p:spPr>
      </p:pic>
      <p:sp>
        <p:nvSpPr>
          <p:cNvPr id="8" name="TextBox 7">
            <a:extLst>
              <a:ext uri="{FF2B5EF4-FFF2-40B4-BE49-F238E27FC236}">
                <a16:creationId xmlns:a16="http://schemas.microsoft.com/office/drawing/2014/main" id="{EEE427E3-1593-DC9A-C427-ABEF514B8F1D}"/>
              </a:ext>
            </a:extLst>
          </p:cNvPr>
          <p:cNvSpPr txBox="1"/>
          <p:nvPr/>
        </p:nvSpPr>
        <p:spPr>
          <a:xfrm>
            <a:off x="6897433" y="1538189"/>
            <a:ext cx="4043691" cy="307777"/>
          </a:xfrm>
          <a:prstGeom prst="rect">
            <a:avLst/>
          </a:prstGeom>
          <a:noFill/>
          <a:ln>
            <a:solidFill>
              <a:schemeClr val="accent1"/>
            </a:solidFill>
          </a:ln>
        </p:spPr>
        <p:txBody>
          <a:bodyPr wrap="square" rtlCol="0">
            <a:spAutoFit/>
          </a:bodyPr>
          <a:lstStyle/>
          <a:p>
            <a:r>
              <a:rPr lang="en-US" dirty="0">
                <a:latin typeface="Montserrat" panose="00000500000000000000" pitchFamily="2" charset="0"/>
              </a:rPr>
              <a:t>Share of mobile budget spend by category</a:t>
            </a:r>
            <a:endParaRPr lang="vi-VN" i="1" dirty="0">
              <a:latin typeface="Montserrat" panose="00000500000000000000" pitchFamily="2" charset="0"/>
            </a:endParaRPr>
          </a:p>
        </p:txBody>
      </p:sp>
    </p:spTree>
    <p:extLst>
      <p:ext uri="{BB962C8B-B14F-4D97-AF65-F5344CB8AC3E}">
        <p14:creationId xmlns:p14="http://schemas.microsoft.com/office/powerpoint/2010/main" val="486030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C34841-21E3-C4C2-00C6-EA2517B8F35E}"/>
              </a:ext>
            </a:extLst>
          </p:cNvPr>
          <p:cNvSpPr>
            <a:spLocks noGrp="1"/>
          </p:cNvSpPr>
          <p:nvPr>
            <p:ph type="title"/>
          </p:nvPr>
        </p:nvSpPr>
        <p:spPr/>
        <p:txBody>
          <a:bodyPr/>
          <a:lstStyle/>
          <a:p>
            <a:r>
              <a:rPr lang="en-US" dirty="0"/>
              <a:t>Game Genre Trends Worldwide</a:t>
            </a:r>
            <a:endParaRPr lang="vi-VN" dirty="0"/>
          </a:p>
        </p:txBody>
      </p:sp>
      <p:sp>
        <p:nvSpPr>
          <p:cNvPr id="3" name="Slide Number Placeholder 2">
            <a:extLst>
              <a:ext uri="{FF2B5EF4-FFF2-40B4-BE49-F238E27FC236}">
                <a16:creationId xmlns:a16="http://schemas.microsoft.com/office/drawing/2014/main" id="{B69AED22-9A34-166D-8413-24FF0B884196}"/>
              </a:ext>
            </a:extLst>
          </p:cNvPr>
          <p:cNvSpPr>
            <a:spLocks noGrp="1"/>
          </p:cNvSpPr>
          <p:nvPr>
            <p:ph type="sldNum" sz="quarter" idx="10"/>
          </p:nvPr>
        </p:nvSpPr>
        <p:spPr/>
        <p:txBody>
          <a:bodyPr/>
          <a:lstStyle/>
          <a:p>
            <a:fld id="{D95E2228-2187-F842-970B-2F4F86ECEDF9}" type="slidenum">
              <a:rPr lang="en-PH" smtClean="0"/>
              <a:pPr/>
              <a:t>26</a:t>
            </a:fld>
            <a:endParaRPr lang="en-PH"/>
          </a:p>
        </p:txBody>
      </p:sp>
      <p:sp>
        <p:nvSpPr>
          <p:cNvPr id="4" name="TextBox 3">
            <a:extLst>
              <a:ext uri="{FF2B5EF4-FFF2-40B4-BE49-F238E27FC236}">
                <a16:creationId xmlns:a16="http://schemas.microsoft.com/office/drawing/2014/main" id="{8CE049BE-B30B-892C-D99A-1E0CB616DA50}"/>
              </a:ext>
            </a:extLst>
          </p:cNvPr>
          <p:cNvSpPr txBox="1"/>
          <p:nvPr/>
        </p:nvSpPr>
        <p:spPr>
          <a:xfrm>
            <a:off x="297426" y="1048004"/>
            <a:ext cx="5029176" cy="369332"/>
          </a:xfrm>
          <a:prstGeom prst="rect">
            <a:avLst/>
          </a:prstGeom>
          <a:noFill/>
        </p:spPr>
        <p:txBody>
          <a:bodyPr wrap="square" rtlCol="0">
            <a:spAutoFit/>
          </a:bodyPr>
          <a:lstStyle/>
          <a:p>
            <a:r>
              <a:rPr lang="en-US" sz="1800" b="1" dirty="0">
                <a:latin typeface="Montserrat" panose="00000500000000000000" pitchFamily="2" charset="0"/>
              </a:rPr>
              <a:t>Top Game Genre by Revenue in 2021</a:t>
            </a:r>
            <a:endParaRPr lang="vi-VN" sz="1800" b="1" dirty="0">
              <a:latin typeface="Montserrat" panose="00000500000000000000" pitchFamily="2" charset="0"/>
            </a:endParaRPr>
          </a:p>
        </p:txBody>
      </p:sp>
      <p:pic>
        <p:nvPicPr>
          <p:cNvPr id="6" name="Picture 5">
            <a:extLst>
              <a:ext uri="{FF2B5EF4-FFF2-40B4-BE49-F238E27FC236}">
                <a16:creationId xmlns:a16="http://schemas.microsoft.com/office/drawing/2014/main" id="{C43708D0-C7B2-2E8F-7CA0-6F4A5C5C034C}"/>
              </a:ext>
            </a:extLst>
          </p:cNvPr>
          <p:cNvPicPr>
            <a:picLocks noChangeAspect="1"/>
          </p:cNvPicPr>
          <p:nvPr/>
        </p:nvPicPr>
        <p:blipFill>
          <a:blip r:embed="rId2"/>
          <a:stretch>
            <a:fillRect/>
          </a:stretch>
        </p:blipFill>
        <p:spPr>
          <a:xfrm>
            <a:off x="297426" y="1538189"/>
            <a:ext cx="6752787" cy="4587404"/>
          </a:xfrm>
          <a:prstGeom prst="rect">
            <a:avLst/>
          </a:prstGeom>
        </p:spPr>
      </p:pic>
      <p:sp>
        <p:nvSpPr>
          <p:cNvPr id="7" name="TextBox 6">
            <a:extLst>
              <a:ext uri="{FF2B5EF4-FFF2-40B4-BE49-F238E27FC236}">
                <a16:creationId xmlns:a16="http://schemas.microsoft.com/office/drawing/2014/main" id="{C8789AE1-7C39-A5C7-549D-50EE9C0743AB}"/>
              </a:ext>
            </a:extLst>
          </p:cNvPr>
          <p:cNvSpPr txBox="1"/>
          <p:nvPr/>
        </p:nvSpPr>
        <p:spPr>
          <a:xfrm>
            <a:off x="7050213" y="1538189"/>
            <a:ext cx="4668310" cy="3662541"/>
          </a:xfrm>
          <a:prstGeom prst="rect">
            <a:avLst/>
          </a:prstGeom>
          <a:noFill/>
        </p:spPr>
        <p:txBody>
          <a:bodyPr wrap="square" rtlCol="0">
            <a:spAutoFit/>
          </a:bodyPr>
          <a:lstStyle/>
          <a:p>
            <a:r>
              <a:rPr lang="en-US" b="1" dirty="0">
                <a:latin typeface="Montserrat" panose="00000500000000000000" pitchFamily="2" charset="0"/>
              </a:rPr>
              <a:t>OVERVIEW</a:t>
            </a:r>
          </a:p>
          <a:p>
            <a:endParaRPr lang="en-US" b="1" dirty="0">
              <a:latin typeface="Montserrat" panose="00000500000000000000" pitchFamily="2" charset="0"/>
            </a:endParaRPr>
          </a:p>
          <a:p>
            <a:pPr marL="285750" indent="-285750">
              <a:buFont typeface="Arial" panose="020B0604020202020204" pitchFamily="34" charset="0"/>
              <a:buChar char="•"/>
            </a:pPr>
            <a:r>
              <a:rPr lang="en-US" b="1" dirty="0">
                <a:latin typeface="Montserrat" panose="00000500000000000000" pitchFamily="2" charset="0"/>
              </a:rPr>
              <a:t>RPG</a:t>
            </a:r>
            <a:r>
              <a:rPr lang="en-US" dirty="0">
                <a:latin typeface="Montserrat" panose="00000500000000000000" pitchFamily="2" charset="0"/>
              </a:rPr>
              <a:t> led all genres by revenue in 2021, followed by </a:t>
            </a:r>
            <a:r>
              <a:rPr lang="en-US" b="1" dirty="0">
                <a:latin typeface="Montserrat" panose="00000500000000000000" pitchFamily="2" charset="0"/>
              </a:rPr>
              <a:t>Strategy</a:t>
            </a:r>
            <a:r>
              <a:rPr lang="en-US" dirty="0">
                <a:latin typeface="Montserrat" panose="00000500000000000000" pitchFamily="2" charset="0"/>
              </a:rPr>
              <a:t> and </a:t>
            </a:r>
            <a:r>
              <a:rPr lang="en-US" b="1" dirty="0">
                <a:latin typeface="Montserrat" panose="00000500000000000000" pitchFamily="2" charset="0"/>
              </a:rPr>
              <a:t>Puzzle</a:t>
            </a:r>
            <a:r>
              <a:rPr lang="en-US" dirty="0">
                <a:latin typeface="Montserrat" panose="00000500000000000000" pitchFamily="2" charset="0"/>
              </a:rPr>
              <a:t>. </a:t>
            </a:r>
          </a:p>
          <a:p>
            <a:pPr marL="285750" indent="-285750">
              <a:buFont typeface="Arial" panose="020B0604020202020204" pitchFamily="34" charset="0"/>
              <a:buChar char="•"/>
            </a:pPr>
            <a:r>
              <a:rPr lang="en-US" dirty="0">
                <a:latin typeface="Montserrat" panose="00000500000000000000" pitchFamily="2" charset="0"/>
              </a:rPr>
              <a:t>Strategy revenue grew by $2B year-over-year, while RPG was close behind with growth of $1.2B, followed by </a:t>
            </a:r>
            <a:r>
              <a:rPr lang="en-US" b="1" dirty="0">
                <a:latin typeface="Montserrat" panose="00000500000000000000" pitchFamily="2" charset="0"/>
              </a:rPr>
              <a:t>Puzzle </a:t>
            </a:r>
            <a:r>
              <a:rPr lang="en-US" dirty="0">
                <a:latin typeface="Montserrat" panose="00000500000000000000" pitchFamily="2" charset="0"/>
              </a:rPr>
              <a:t>with an increase of $1.1B</a:t>
            </a:r>
          </a:p>
          <a:p>
            <a:pPr marL="285750" indent="-285750">
              <a:buFont typeface="Arial" panose="020B0604020202020204" pitchFamily="34" charset="0"/>
              <a:buChar char="•"/>
            </a:pPr>
            <a:r>
              <a:rPr lang="en-US" dirty="0">
                <a:latin typeface="Montserrat" panose="00000500000000000000" pitchFamily="2" charset="0"/>
              </a:rPr>
              <a:t>The </a:t>
            </a:r>
            <a:r>
              <a:rPr lang="en-US" b="1" dirty="0">
                <a:latin typeface="Montserrat" panose="00000500000000000000" pitchFamily="2" charset="0"/>
              </a:rPr>
              <a:t>No. 2 fastest growing </a:t>
            </a:r>
            <a:r>
              <a:rPr lang="en-US" dirty="0">
                <a:latin typeface="Montserrat" panose="00000500000000000000" pitchFamily="2" charset="0"/>
              </a:rPr>
              <a:t>genre was </a:t>
            </a:r>
            <a:r>
              <a:rPr lang="en-US" b="1" dirty="0">
                <a:latin typeface="Montserrat" panose="00000500000000000000" pitchFamily="2" charset="0"/>
              </a:rPr>
              <a:t>Puzzle </a:t>
            </a:r>
            <a:r>
              <a:rPr lang="en-US" dirty="0">
                <a:latin typeface="Montserrat" panose="00000500000000000000" pitchFamily="2" charset="0"/>
              </a:rPr>
              <a:t>with 14%, with</a:t>
            </a:r>
            <a:r>
              <a:rPr lang="en-US" b="1" dirty="0">
                <a:latin typeface="Montserrat" panose="00000500000000000000" pitchFamily="2" charset="0"/>
              </a:rPr>
              <a:t> Strategy </a:t>
            </a:r>
            <a:r>
              <a:rPr lang="en-US" dirty="0">
                <a:latin typeface="Montserrat" panose="00000500000000000000" pitchFamily="2" charset="0"/>
              </a:rPr>
              <a:t>ranking No. 3 at 13% Y/Y.</a:t>
            </a:r>
          </a:p>
          <a:p>
            <a:pPr marL="285750" indent="-285750">
              <a:buFont typeface="Arial" panose="020B0604020202020204" pitchFamily="34" charset="0"/>
              <a:buChar char="•"/>
            </a:pPr>
            <a:endParaRPr lang="en-US" dirty="0">
              <a:latin typeface="Montserrat" panose="00000500000000000000" pitchFamily="2" charset="0"/>
            </a:endParaRPr>
          </a:p>
          <a:p>
            <a:r>
              <a:rPr lang="en-US" sz="1100" i="1" dirty="0">
                <a:latin typeface="Montserrat" panose="00000500000000000000" pitchFamily="2" charset="0"/>
              </a:rPr>
              <a:t>Note: Revenue figures are gross revenue (including the cut taken by Apple or Google).</a:t>
            </a:r>
          </a:p>
          <a:p>
            <a:endParaRPr lang="en-US" b="1" dirty="0">
              <a:latin typeface="Montserrat" panose="00000500000000000000" pitchFamily="2" charset="0"/>
            </a:endParaRPr>
          </a:p>
          <a:p>
            <a:endParaRPr lang="en-US" dirty="0">
              <a:latin typeface="Montserrat" panose="00000500000000000000" pitchFamily="2" charset="0"/>
            </a:endParaRPr>
          </a:p>
          <a:p>
            <a:endParaRPr lang="en-US" b="1" dirty="0">
              <a:latin typeface="Montserrat" panose="00000500000000000000" pitchFamily="2" charset="0"/>
            </a:endParaRPr>
          </a:p>
        </p:txBody>
      </p:sp>
    </p:spTree>
    <p:extLst>
      <p:ext uri="{BB962C8B-B14F-4D97-AF65-F5344CB8AC3E}">
        <p14:creationId xmlns:p14="http://schemas.microsoft.com/office/powerpoint/2010/main" val="11481264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C34841-21E3-C4C2-00C6-EA2517B8F35E}"/>
              </a:ext>
            </a:extLst>
          </p:cNvPr>
          <p:cNvSpPr>
            <a:spLocks noGrp="1"/>
          </p:cNvSpPr>
          <p:nvPr>
            <p:ph type="title"/>
          </p:nvPr>
        </p:nvSpPr>
        <p:spPr/>
        <p:txBody>
          <a:bodyPr/>
          <a:lstStyle/>
          <a:p>
            <a:r>
              <a:rPr lang="en-US" dirty="0"/>
              <a:t>Game Genre Trends Worldwide</a:t>
            </a:r>
            <a:endParaRPr lang="vi-VN" dirty="0"/>
          </a:p>
        </p:txBody>
      </p:sp>
      <p:sp>
        <p:nvSpPr>
          <p:cNvPr id="3" name="Slide Number Placeholder 2">
            <a:extLst>
              <a:ext uri="{FF2B5EF4-FFF2-40B4-BE49-F238E27FC236}">
                <a16:creationId xmlns:a16="http://schemas.microsoft.com/office/drawing/2014/main" id="{B69AED22-9A34-166D-8413-24FF0B884196}"/>
              </a:ext>
            </a:extLst>
          </p:cNvPr>
          <p:cNvSpPr>
            <a:spLocks noGrp="1"/>
          </p:cNvSpPr>
          <p:nvPr>
            <p:ph type="sldNum" sz="quarter" idx="10"/>
          </p:nvPr>
        </p:nvSpPr>
        <p:spPr/>
        <p:txBody>
          <a:bodyPr/>
          <a:lstStyle/>
          <a:p>
            <a:fld id="{D95E2228-2187-F842-970B-2F4F86ECEDF9}" type="slidenum">
              <a:rPr lang="en-PH" smtClean="0"/>
              <a:pPr/>
              <a:t>27</a:t>
            </a:fld>
            <a:endParaRPr lang="en-PH"/>
          </a:p>
        </p:txBody>
      </p:sp>
      <p:sp>
        <p:nvSpPr>
          <p:cNvPr id="4" name="TextBox 3">
            <a:extLst>
              <a:ext uri="{FF2B5EF4-FFF2-40B4-BE49-F238E27FC236}">
                <a16:creationId xmlns:a16="http://schemas.microsoft.com/office/drawing/2014/main" id="{8CE049BE-B30B-892C-D99A-1E0CB616DA50}"/>
              </a:ext>
            </a:extLst>
          </p:cNvPr>
          <p:cNvSpPr txBox="1"/>
          <p:nvPr/>
        </p:nvSpPr>
        <p:spPr>
          <a:xfrm>
            <a:off x="297425" y="1048004"/>
            <a:ext cx="6245417" cy="369332"/>
          </a:xfrm>
          <a:prstGeom prst="rect">
            <a:avLst/>
          </a:prstGeom>
          <a:noFill/>
        </p:spPr>
        <p:txBody>
          <a:bodyPr wrap="square" rtlCol="0">
            <a:spAutoFit/>
          </a:bodyPr>
          <a:lstStyle/>
          <a:p>
            <a:r>
              <a:rPr lang="en-US" sz="1800" b="1" dirty="0">
                <a:latin typeface="Montserrat" panose="00000500000000000000" pitchFamily="2" charset="0"/>
              </a:rPr>
              <a:t>Most Top Genres Saw Revenue Decline in Q1 2022</a:t>
            </a:r>
            <a:endParaRPr lang="vi-VN" sz="1800" b="1" dirty="0">
              <a:latin typeface="Montserrat" panose="00000500000000000000" pitchFamily="2" charset="0"/>
            </a:endParaRPr>
          </a:p>
        </p:txBody>
      </p:sp>
      <p:sp>
        <p:nvSpPr>
          <p:cNvPr id="7" name="TextBox 6">
            <a:extLst>
              <a:ext uri="{FF2B5EF4-FFF2-40B4-BE49-F238E27FC236}">
                <a16:creationId xmlns:a16="http://schemas.microsoft.com/office/drawing/2014/main" id="{C8789AE1-7C39-A5C7-549D-50EE9C0743AB}"/>
              </a:ext>
            </a:extLst>
          </p:cNvPr>
          <p:cNvSpPr txBox="1"/>
          <p:nvPr/>
        </p:nvSpPr>
        <p:spPr>
          <a:xfrm>
            <a:off x="7050213" y="1538189"/>
            <a:ext cx="4668310" cy="3447098"/>
          </a:xfrm>
          <a:prstGeom prst="rect">
            <a:avLst/>
          </a:prstGeom>
          <a:noFill/>
        </p:spPr>
        <p:txBody>
          <a:bodyPr wrap="square" rtlCol="0">
            <a:spAutoFit/>
          </a:bodyPr>
          <a:lstStyle/>
          <a:p>
            <a:r>
              <a:rPr lang="en-US" b="1" dirty="0">
                <a:latin typeface="Montserrat" panose="00000500000000000000" pitchFamily="2" charset="0"/>
              </a:rPr>
              <a:t>OVERVIEW</a:t>
            </a:r>
          </a:p>
          <a:p>
            <a:endParaRPr lang="en-US" b="1" dirty="0">
              <a:latin typeface="Montserrat" panose="00000500000000000000" pitchFamily="2" charset="0"/>
            </a:endParaRPr>
          </a:p>
          <a:p>
            <a:pPr marL="285750" indent="-285750">
              <a:buFont typeface="Arial" panose="020B0604020202020204" pitchFamily="34" charset="0"/>
              <a:buChar char="•"/>
            </a:pPr>
            <a:r>
              <a:rPr lang="en-US" b="1" dirty="0">
                <a:latin typeface="Montserrat" panose="00000500000000000000" pitchFamily="2" charset="0"/>
              </a:rPr>
              <a:t>RPG</a:t>
            </a:r>
            <a:r>
              <a:rPr lang="en-US" dirty="0">
                <a:latin typeface="Montserrat" panose="00000500000000000000" pitchFamily="2" charset="0"/>
              </a:rPr>
              <a:t>, the largest genre by worldwide revenue, experienced a double-digit decline, with spend decreasing by 13% year-over-year.</a:t>
            </a:r>
          </a:p>
          <a:p>
            <a:pPr marL="285750" indent="-285750">
              <a:buFont typeface="Arial" panose="020B0604020202020204" pitchFamily="34" charset="0"/>
              <a:buChar char="•"/>
            </a:pPr>
            <a:r>
              <a:rPr lang="en-US" dirty="0">
                <a:latin typeface="Montserrat" panose="00000500000000000000" pitchFamily="2" charset="0"/>
              </a:rPr>
              <a:t>The five </a:t>
            </a:r>
            <a:r>
              <a:rPr lang="en-US" b="1" dirty="0">
                <a:latin typeface="Montserrat" panose="00000500000000000000" pitchFamily="2" charset="0"/>
              </a:rPr>
              <a:t>largest game genres </a:t>
            </a:r>
            <a:r>
              <a:rPr lang="en-US" dirty="0">
                <a:latin typeface="Montserrat" panose="00000500000000000000" pitchFamily="2" charset="0"/>
              </a:rPr>
              <a:t>registered revenue declines during Q1 2022. </a:t>
            </a:r>
          </a:p>
          <a:p>
            <a:pPr marL="285750" indent="-285750">
              <a:buFont typeface="Arial" panose="020B0604020202020204" pitchFamily="34" charset="0"/>
              <a:buChar char="•"/>
            </a:pPr>
            <a:r>
              <a:rPr lang="en-US" b="1" dirty="0">
                <a:latin typeface="Montserrat" panose="00000500000000000000" pitchFamily="2" charset="0"/>
              </a:rPr>
              <a:t>Strategy </a:t>
            </a:r>
            <a:r>
              <a:rPr lang="en-US" dirty="0">
                <a:latin typeface="Montserrat" panose="00000500000000000000" pitchFamily="2" charset="0"/>
              </a:rPr>
              <a:t>had the least drastic decrease. During Q1 2022, Strategy games generated $4.2 billion worldwide, down 1 percent Y/Y.</a:t>
            </a:r>
          </a:p>
          <a:p>
            <a:endParaRPr lang="en-US" dirty="0">
              <a:latin typeface="Montserrat" panose="00000500000000000000" pitchFamily="2" charset="0"/>
            </a:endParaRPr>
          </a:p>
          <a:p>
            <a:r>
              <a:rPr lang="en-US" sz="1100" i="1" dirty="0">
                <a:latin typeface="Montserrat" panose="00000500000000000000" pitchFamily="2" charset="0"/>
              </a:rPr>
              <a:t>Note: Revenue figures are gross revenue (including the cut taken by Apple or Google).</a:t>
            </a:r>
          </a:p>
          <a:p>
            <a:endParaRPr lang="en-US" b="1" dirty="0">
              <a:latin typeface="Montserrat" panose="00000500000000000000" pitchFamily="2" charset="0"/>
            </a:endParaRPr>
          </a:p>
          <a:p>
            <a:endParaRPr lang="en-US" dirty="0">
              <a:latin typeface="Montserrat" panose="00000500000000000000" pitchFamily="2" charset="0"/>
            </a:endParaRPr>
          </a:p>
          <a:p>
            <a:endParaRPr lang="en-US" b="1" dirty="0">
              <a:latin typeface="Montserrat" panose="00000500000000000000" pitchFamily="2" charset="0"/>
            </a:endParaRPr>
          </a:p>
        </p:txBody>
      </p:sp>
      <p:pic>
        <p:nvPicPr>
          <p:cNvPr id="8" name="Picture 7">
            <a:extLst>
              <a:ext uri="{FF2B5EF4-FFF2-40B4-BE49-F238E27FC236}">
                <a16:creationId xmlns:a16="http://schemas.microsoft.com/office/drawing/2014/main" id="{8D21DF86-683A-7E80-DD26-91CDC2B30CF2}"/>
              </a:ext>
            </a:extLst>
          </p:cNvPr>
          <p:cNvPicPr>
            <a:picLocks noChangeAspect="1"/>
          </p:cNvPicPr>
          <p:nvPr/>
        </p:nvPicPr>
        <p:blipFill>
          <a:blip r:embed="rId2"/>
          <a:stretch>
            <a:fillRect/>
          </a:stretch>
        </p:blipFill>
        <p:spPr>
          <a:xfrm>
            <a:off x="297426" y="1538189"/>
            <a:ext cx="6174251" cy="4577326"/>
          </a:xfrm>
          <a:prstGeom prst="rect">
            <a:avLst/>
          </a:prstGeom>
        </p:spPr>
      </p:pic>
    </p:spTree>
    <p:extLst>
      <p:ext uri="{BB962C8B-B14F-4D97-AF65-F5344CB8AC3E}">
        <p14:creationId xmlns:p14="http://schemas.microsoft.com/office/powerpoint/2010/main" val="27680790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C34841-21E3-C4C2-00C6-EA2517B8F35E}"/>
              </a:ext>
            </a:extLst>
          </p:cNvPr>
          <p:cNvSpPr>
            <a:spLocks noGrp="1"/>
          </p:cNvSpPr>
          <p:nvPr>
            <p:ph type="title"/>
          </p:nvPr>
        </p:nvSpPr>
        <p:spPr/>
        <p:txBody>
          <a:bodyPr/>
          <a:lstStyle/>
          <a:p>
            <a:r>
              <a:rPr lang="en-US" dirty="0"/>
              <a:t>Game Genre Trends Worldwide</a:t>
            </a:r>
            <a:endParaRPr lang="vi-VN" dirty="0"/>
          </a:p>
        </p:txBody>
      </p:sp>
      <p:sp>
        <p:nvSpPr>
          <p:cNvPr id="3" name="Slide Number Placeholder 2">
            <a:extLst>
              <a:ext uri="{FF2B5EF4-FFF2-40B4-BE49-F238E27FC236}">
                <a16:creationId xmlns:a16="http://schemas.microsoft.com/office/drawing/2014/main" id="{B69AED22-9A34-166D-8413-24FF0B884196}"/>
              </a:ext>
            </a:extLst>
          </p:cNvPr>
          <p:cNvSpPr>
            <a:spLocks noGrp="1"/>
          </p:cNvSpPr>
          <p:nvPr>
            <p:ph type="sldNum" sz="quarter" idx="10"/>
          </p:nvPr>
        </p:nvSpPr>
        <p:spPr/>
        <p:txBody>
          <a:bodyPr/>
          <a:lstStyle/>
          <a:p>
            <a:fld id="{D95E2228-2187-F842-970B-2F4F86ECEDF9}" type="slidenum">
              <a:rPr lang="en-PH" smtClean="0"/>
              <a:pPr/>
              <a:t>28</a:t>
            </a:fld>
            <a:endParaRPr lang="en-PH"/>
          </a:p>
        </p:txBody>
      </p:sp>
      <p:sp>
        <p:nvSpPr>
          <p:cNvPr id="4" name="TextBox 3">
            <a:extLst>
              <a:ext uri="{FF2B5EF4-FFF2-40B4-BE49-F238E27FC236}">
                <a16:creationId xmlns:a16="http://schemas.microsoft.com/office/drawing/2014/main" id="{8CE049BE-B30B-892C-D99A-1E0CB616DA50}"/>
              </a:ext>
            </a:extLst>
          </p:cNvPr>
          <p:cNvSpPr txBox="1"/>
          <p:nvPr/>
        </p:nvSpPr>
        <p:spPr>
          <a:xfrm>
            <a:off x="297424" y="1048004"/>
            <a:ext cx="9183927" cy="369332"/>
          </a:xfrm>
          <a:prstGeom prst="rect">
            <a:avLst/>
          </a:prstGeom>
          <a:noFill/>
        </p:spPr>
        <p:txBody>
          <a:bodyPr wrap="square" rtlCol="0">
            <a:spAutoFit/>
          </a:bodyPr>
          <a:lstStyle/>
          <a:p>
            <a:r>
              <a:rPr lang="en-US" sz="1800" b="1" dirty="0">
                <a:latin typeface="Montserrat" panose="00000500000000000000" pitchFamily="2" charset="0"/>
              </a:rPr>
              <a:t>Real-Time Strategy is the Fastest Growing Sub-Genre by Revenue Growth</a:t>
            </a:r>
            <a:endParaRPr lang="vi-VN" sz="1800" b="1" dirty="0">
              <a:latin typeface="Montserrat" panose="00000500000000000000" pitchFamily="2" charset="0"/>
            </a:endParaRPr>
          </a:p>
        </p:txBody>
      </p:sp>
      <p:sp>
        <p:nvSpPr>
          <p:cNvPr id="7" name="TextBox 6">
            <a:extLst>
              <a:ext uri="{FF2B5EF4-FFF2-40B4-BE49-F238E27FC236}">
                <a16:creationId xmlns:a16="http://schemas.microsoft.com/office/drawing/2014/main" id="{C8789AE1-7C39-A5C7-549D-50EE9C0743AB}"/>
              </a:ext>
            </a:extLst>
          </p:cNvPr>
          <p:cNvSpPr txBox="1"/>
          <p:nvPr/>
        </p:nvSpPr>
        <p:spPr>
          <a:xfrm>
            <a:off x="7050213" y="1538189"/>
            <a:ext cx="4668310" cy="3877985"/>
          </a:xfrm>
          <a:prstGeom prst="rect">
            <a:avLst/>
          </a:prstGeom>
          <a:noFill/>
        </p:spPr>
        <p:txBody>
          <a:bodyPr wrap="square" rtlCol="0">
            <a:spAutoFit/>
          </a:bodyPr>
          <a:lstStyle/>
          <a:p>
            <a:r>
              <a:rPr lang="en-US" b="1" dirty="0">
                <a:latin typeface="Montserrat" panose="00000500000000000000" pitchFamily="2" charset="0"/>
              </a:rPr>
              <a:t>OVERVIEW</a:t>
            </a:r>
          </a:p>
          <a:p>
            <a:endParaRPr lang="en-US" b="1" dirty="0">
              <a:latin typeface="Montserrat" panose="00000500000000000000" pitchFamily="2" charset="0"/>
            </a:endParaRPr>
          </a:p>
          <a:p>
            <a:pPr marL="285750" indent="-285750">
              <a:buFont typeface="Arial" panose="020B0604020202020204" pitchFamily="34" charset="0"/>
              <a:buChar char="•"/>
            </a:pPr>
            <a:r>
              <a:rPr lang="en-US" b="1" dirty="0">
                <a:latin typeface="Montserrat" panose="00000500000000000000" pitchFamily="2" charset="0"/>
              </a:rPr>
              <a:t>Real-Time Strategy </a:t>
            </a:r>
            <a:r>
              <a:rPr lang="en-US" dirty="0">
                <a:latin typeface="Montserrat" panose="00000500000000000000" pitchFamily="2" charset="0"/>
              </a:rPr>
              <a:t>was the </a:t>
            </a:r>
            <a:r>
              <a:rPr lang="en-US" b="1" dirty="0">
                <a:latin typeface="Montserrat" panose="00000500000000000000" pitchFamily="2" charset="0"/>
              </a:rPr>
              <a:t>fastest growing </a:t>
            </a:r>
            <a:r>
              <a:rPr lang="en-US" dirty="0">
                <a:latin typeface="Montserrat" panose="00000500000000000000" pitchFamily="2" charset="0"/>
              </a:rPr>
              <a:t>subgenre during Q1 2022, with revenue increasing by more than $130 million, mainly due to the excellent performance of Clash Royale from Supercell.</a:t>
            </a:r>
          </a:p>
          <a:p>
            <a:pPr marL="285750" indent="-285750">
              <a:buFont typeface="Arial" panose="020B0604020202020204" pitchFamily="34" charset="0"/>
              <a:buChar char="•"/>
            </a:pPr>
            <a:r>
              <a:rPr lang="en-US" dirty="0">
                <a:latin typeface="Montserrat" panose="00000500000000000000" pitchFamily="2" charset="0"/>
              </a:rPr>
              <a:t>On the other hand, </a:t>
            </a:r>
            <a:r>
              <a:rPr lang="en-US" b="1" dirty="0">
                <a:latin typeface="Montserrat" panose="00000500000000000000" pitchFamily="2" charset="0"/>
              </a:rPr>
              <a:t>4X Strategy </a:t>
            </a:r>
            <a:r>
              <a:rPr lang="en-US" dirty="0">
                <a:latin typeface="Montserrat" panose="00000500000000000000" pitchFamily="2" charset="0"/>
              </a:rPr>
              <a:t>was the </a:t>
            </a:r>
            <a:r>
              <a:rPr lang="en-US" b="1" dirty="0">
                <a:latin typeface="Montserrat" panose="00000500000000000000" pitchFamily="2" charset="0"/>
              </a:rPr>
              <a:t>fastest declining </a:t>
            </a:r>
            <a:r>
              <a:rPr lang="en-US" dirty="0">
                <a:latin typeface="Montserrat" panose="00000500000000000000" pitchFamily="2" charset="0"/>
              </a:rPr>
              <a:t>sub-genre in Q1 2022. Rise of Kingdoms (revenue down 27% Y/Y) and State of Survival (down 28% Y/Y) contributed to this decrease.</a:t>
            </a:r>
          </a:p>
          <a:p>
            <a:endParaRPr lang="en-US" dirty="0">
              <a:latin typeface="Montserrat" panose="00000500000000000000" pitchFamily="2" charset="0"/>
            </a:endParaRPr>
          </a:p>
          <a:p>
            <a:r>
              <a:rPr lang="en-US" sz="1100" i="1" dirty="0">
                <a:latin typeface="Montserrat" panose="00000500000000000000" pitchFamily="2" charset="0"/>
              </a:rPr>
              <a:t>Note: Revenue figures are gross revenue (including the cut taken by Apple or Google).</a:t>
            </a:r>
          </a:p>
          <a:p>
            <a:endParaRPr lang="en-US" b="1" dirty="0">
              <a:latin typeface="Montserrat" panose="00000500000000000000" pitchFamily="2" charset="0"/>
            </a:endParaRPr>
          </a:p>
          <a:p>
            <a:endParaRPr lang="en-US" dirty="0">
              <a:latin typeface="Montserrat" panose="00000500000000000000" pitchFamily="2" charset="0"/>
            </a:endParaRPr>
          </a:p>
          <a:p>
            <a:endParaRPr lang="en-US" b="1" dirty="0">
              <a:latin typeface="Montserrat" panose="00000500000000000000" pitchFamily="2" charset="0"/>
            </a:endParaRPr>
          </a:p>
        </p:txBody>
      </p:sp>
      <p:pic>
        <p:nvPicPr>
          <p:cNvPr id="6" name="Picture 5">
            <a:extLst>
              <a:ext uri="{FF2B5EF4-FFF2-40B4-BE49-F238E27FC236}">
                <a16:creationId xmlns:a16="http://schemas.microsoft.com/office/drawing/2014/main" id="{9B952569-0392-2607-0878-2A4366180B1B}"/>
              </a:ext>
            </a:extLst>
          </p:cNvPr>
          <p:cNvPicPr>
            <a:picLocks noChangeAspect="1"/>
          </p:cNvPicPr>
          <p:nvPr/>
        </p:nvPicPr>
        <p:blipFill>
          <a:blip r:embed="rId2"/>
          <a:stretch>
            <a:fillRect/>
          </a:stretch>
        </p:blipFill>
        <p:spPr>
          <a:xfrm>
            <a:off x="297425" y="1538189"/>
            <a:ext cx="6156641" cy="4646817"/>
          </a:xfrm>
          <a:prstGeom prst="rect">
            <a:avLst/>
          </a:prstGeom>
        </p:spPr>
      </p:pic>
    </p:spTree>
    <p:extLst>
      <p:ext uri="{BB962C8B-B14F-4D97-AF65-F5344CB8AC3E}">
        <p14:creationId xmlns:p14="http://schemas.microsoft.com/office/powerpoint/2010/main" val="11797836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C34841-21E3-C4C2-00C6-EA2517B8F35E}"/>
              </a:ext>
            </a:extLst>
          </p:cNvPr>
          <p:cNvSpPr>
            <a:spLocks noGrp="1"/>
          </p:cNvSpPr>
          <p:nvPr>
            <p:ph type="title"/>
          </p:nvPr>
        </p:nvSpPr>
        <p:spPr/>
        <p:txBody>
          <a:bodyPr/>
          <a:lstStyle/>
          <a:p>
            <a:r>
              <a:rPr lang="en-US" dirty="0"/>
              <a:t>Game Genre Trends Worldwide</a:t>
            </a:r>
            <a:endParaRPr lang="vi-VN" dirty="0"/>
          </a:p>
        </p:txBody>
      </p:sp>
      <p:sp>
        <p:nvSpPr>
          <p:cNvPr id="3" name="Slide Number Placeholder 2">
            <a:extLst>
              <a:ext uri="{FF2B5EF4-FFF2-40B4-BE49-F238E27FC236}">
                <a16:creationId xmlns:a16="http://schemas.microsoft.com/office/drawing/2014/main" id="{B69AED22-9A34-166D-8413-24FF0B884196}"/>
              </a:ext>
            </a:extLst>
          </p:cNvPr>
          <p:cNvSpPr>
            <a:spLocks noGrp="1"/>
          </p:cNvSpPr>
          <p:nvPr>
            <p:ph type="sldNum" sz="quarter" idx="10"/>
          </p:nvPr>
        </p:nvSpPr>
        <p:spPr/>
        <p:txBody>
          <a:bodyPr/>
          <a:lstStyle/>
          <a:p>
            <a:fld id="{D95E2228-2187-F842-970B-2F4F86ECEDF9}" type="slidenum">
              <a:rPr lang="en-PH" smtClean="0"/>
              <a:pPr/>
              <a:t>29</a:t>
            </a:fld>
            <a:endParaRPr lang="en-PH"/>
          </a:p>
        </p:txBody>
      </p:sp>
      <p:sp>
        <p:nvSpPr>
          <p:cNvPr id="4" name="TextBox 3">
            <a:extLst>
              <a:ext uri="{FF2B5EF4-FFF2-40B4-BE49-F238E27FC236}">
                <a16:creationId xmlns:a16="http://schemas.microsoft.com/office/drawing/2014/main" id="{8CE049BE-B30B-892C-D99A-1E0CB616DA50}"/>
              </a:ext>
            </a:extLst>
          </p:cNvPr>
          <p:cNvSpPr txBox="1"/>
          <p:nvPr/>
        </p:nvSpPr>
        <p:spPr>
          <a:xfrm>
            <a:off x="297424" y="1048004"/>
            <a:ext cx="7062163" cy="369332"/>
          </a:xfrm>
          <a:prstGeom prst="rect">
            <a:avLst/>
          </a:prstGeom>
          <a:noFill/>
        </p:spPr>
        <p:txBody>
          <a:bodyPr wrap="square" rtlCol="0">
            <a:spAutoFit/>
          </a:bodyPr>
          <a:lstStyle/>
          <a:p>
            <a:r>
              <a:rPr lang="en-US" sz="1800" b="1" dirty="0">
                <a:latin typeface="Montserrat" panose="00000500000000000000" pitchFamily="2" charset="0"/>
              </a:rPr>
              <a:t>Top Game Genres by Downloads in 2021</a:t>
            </a:r>
            <a:endParaRPr lang="vi-VN" sz="1800" b="1" dirty="0">
              <a:latin typeface="Montserrat" panose="00000500000000000000" pitchFamily="2" charset="0"/>
            </a:endParaRPr>
          </a:p>
        </p:txBody>
      </p:sp>
      <p:sp>
        <p:nvSpPr>
          <p:cNvPr id="7" name="TextBox 6">
            <a:extLst>
              <a:ext uri="{FF2B5EF4-FFF2-40B4-BE49-F238E27FC236}">
                <a16:creationId xmlns:a16="http://schemas.microsoft.com/office/drawing/2014/main" id="{C8789AE1-7C39-A5C7-549D-50EE9C0743AB}"/>
              </a:ext>
            </a:extLst>
          </p:cNvPr>
          <p:cNvSpPr txBox="1"/>
          <p:nvPr/>
        </p:nvSpPr>
        <p:spPr>
          <a:xfrm>
            <a:off x="7050213" y="1538189"/>
            <a:ext cx="4668310" cy="2677656"/>
          </a:xfrm>
          <a:prstGeom prst="rect">
            <a:avLst/>
          </a:prstGeom>
          <a:noFill/>
        </p:spPr>
        <p:txBody>
          <a:bodyPr wrap="square" rtlCol="0">
            <a:spAutoFit/>
          </a:bodyPr>
          <a:lstStyle/>
          <a:p>
            <a:r>
              <a:rPr lang="en-US" b="1" dirty="0">
                <a:latin typeface="Montserrat" panose="00000500000000000000" pitchFamily="2" charset="0"/>
              </a:rPr>
              <a:t>OVERVIEW</a:t>
            </a:r>
          </a:p>
          <a:p>
            <a:endParaRPr lang="en-US" b="1" dirty="0">
              <a:latin typeface="Montserrat" panose="00000500000000000000" pitchFamily="2" charset="0"/>
            </a:endParaRPr>
          </a:p>
          <a:p>
            <a:pPr marL="285750" indent="-285750">
              <a:buFont typeface="Arial" panose="020B0604020202020204" pitchFamily="34" charset="0"/>
              <a:buChar char="•"/>
            </a:pPr>
            <a:r>
              <a:rPr lang="en-US" b="1" dirty="0">
                <a:latin typeface="Montserrat" panose="00000500000000000000" pitchFamily="2" charset="0"/>
              </a:rPr>
              <a:t>Hypercasual install growth </a:t>
            </a:r>
            <a:r>
              <a:rPr lang="en-US" dirty="0">
                <a:latin typeface="Montserrat" panose="00000500000000000000" pitchFamily="2" charset="0"/>
              </a:rPr>
              <a:t>continued in 2021, rising 15% year-over-year. Hypercasual games were downloaded nearly 14 billion times last year.</a:t>
            </a:r>
          </a:p>
          <a:p>
            <a:pPr marL="285750" indent="-285750">
              <a:buFont typeface="Arial" panose="020B0604020202020204" pitchFamily="34" charset="0"/>
              <a:buChar char="•"/>
            </a:pPr>
            <a:r>
              <a:rPr lang="en-US" dirty="0">
                <a:latin typeface="Montserrat" panose="00000500000000000000" pitchFamily="2" charset="0"/>
              </a:rPr>
              <a:t>While </a:t>
            </a:r>
            <a:r>
              <a:rPr lang="en-US" b="1" dirty="0">
                <a:latin typeface="Montserrat" panose="00000500000000000000" pitchFamily="2" charset="0"/>
              </a:rPr>
              <a:t>Hypercasual </a:t>
            </a:r>
            <a:r>
              <a:rPr lang="en-US" dirty="0">
                <a:latin typeface="Montserrat" panose="00000500000000000000" pitchFamily="2" charset="0"/>
              </a:rPr>
              <a:t>continued to grow in 2021, all other game genres exhibited negative growth, including </a:t>
            </a:r>
            <a:r>
              <a:rPr lang="en-US" b="1" dirty="0">
                <a:latin typeface="Montserrat" panose="00000500000000000000" pitchFamily="2" charset="0"/>
              </a:rPr>
              <a:t>Puzzle</a:t>
            </a:r>
            <a:r>
              <a:rPr lang="en-US" dirty="0">
                <a:latin typeface="Montserrat" panose="00000500000000000000" pitchFamily="2" charset="0"/>
              </a:rPr>
              <a:t> with a decline of 15% Y/Y.</a:t>
            </a:r>
          </a:p>
          <a:p>
            <a:pPr marL="285750" indent="-285750">
              <a:buFont typeface="Arial" panose="020B0604020202020204" pitchFamily="34" charset="0"/>
              <a:buChar char="•"/>
            </a:pPr>
            <a:endParaRPr lang="en-US" dirty="0">
              <a:latin typeface="Montserrat" panose="00000500000000000000" pitchFamily="2" charset="0"/>
            </a:endParaRPr>
          </a:p>
          <a:p>
            <a:endParaRPr lang="en-US" b="1" dirty="0">
              <a:latin typeface="Montserrat" panose="00000500000000000000" pitchFamily="2" charset="0"/>
            </a:endParaRPr>
          </a:p>
        </p:txBody>
      </p:sp>
      <p:pic>
        <p:nvPicPr>
          <p:cNvPr id="6" name="Picture 5">
            <a:extLst>
              <a:ext uri="{FF2B5EF4-FFF2-40B4-BE49-F238E27FC236}">
                <a16:creationId xmlns:a16="http://schemas.microsoft.com/office/drawing/2014/main" id="{0174A3EB-638A-64DB-6150-F4B065C32B03}"/>
              </a:ext>
            </a:extLst>
          </p:cNvPr>
          <p:cNvPicPr>
            <a:picLocks noChangeAspect="1"/>
          </p:cNvPicPr>
          <p:nvPr/>
        </p:nvPicPr>
        <p:blipFill>
          <a:blip r:embed="rId2"/>
          <a:stretch>
            <a:fillRect/>
          </a:stretch>
        </p:blipFill>
        <p:spPr>
          <a:xfrm>
            <a:off x="297425" y="1538189"/>
            <a:ext cx="6272052" cy="4507052"/>
          </a:xfrm>
          <a:prstGeom prst="rect">
            <a:avLst/>
          </a:prstGeom>
        </p:spPr>
      </p:pic>
    </p:spTree>
    <p:extLst>
      <p:ext uri="{BB962C8B-B14F-4D97-AF65-F5344CB8AC3E}">
        <p14:creationId xmlns:p14="http://schemas.microsoft.com/office/powerpoint/2010/main" val="34515364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11B4B1-FDD8-CB35-70FD-54E068BB04BE}"/>
              </a:ext>
            </a:extLst>
          </p:cNvPr>
          <p:cNvSpPr>
            <a:spLocks noGrp="1"/>
          </p:cNvSpPr>
          <p:nvPr>
            <p:ph type="title"/>
          </p:nvPr>
        </p:nvSpPr>
        <p:spPr/>
        <p:txBody>
          <a:bodyPr/>
          <a:lstStyle/>
          <a:p>
            <a:r>
              <a:rPr lang="en-US" dirty="0"/>
              <a:t>Introduction</a:t>
            </a:r>
            <a:endParaRPr lang="vi-VN" dirty="0"/>
          </a:p>
        </p:txBody>
      </p:sp>
      <p:sp>
        <p:nvSpPr>
          <p:cNvPr id="3" name="Slide Number Placeholder 2">
            <a:extLst>
              <a:ext uri="{FF2B5EF4-FFF2-40B4-BE49-F238E27FC236}">
                <a16:creationId xmlns:a16="http://schemas.microsoft.com/office/drawing/2014/main" id="{34B767A9-BBF3-AB4E-875F-C439AF72617A}"/>
              </a:ext>
            </a:extLst>
          </p:cNvPr>
          <p:cNvSpPr>
            <a:spLocks noGrp="1"/>
          </p:cNvSpPr>
          <p:nvPr>
            <p:ph type="sldNum" sz="quarter" idx="10"/>
          </p:nvPr>
        </p:nvSpPr>
        <p:spPr/>
        <p:txBody>
          <a:bodyPr/>
          <a:lstStyle/>
          <a:p>
            <a:fld id="{D95E2228-2187-F842-970B-2F4F86ECEDF9}" type="slidenum">
              <a:rPr lang="en-PH" smtClean="0"/>
              <a:pPr/>
              <a:t>3</a:t>
            </a:fld>
            <a:endParaRPr lang="en-PH"/>
          </a:p>
        </p:txBody>
      </p:sp>
      <p:sp>
        <p:nvSpPr>
          <p:cNvPr id="4" name="TextBox 3">
            <a:extLst>
              <a:ext uri="{FF2B5EF4-FFF2-40B4-BE49-F238E27FC236}">
                <a16:creationId xmlns:a16="http://schemas.microsoft.com/office/drawing/2014/main" id="{FA9FBC2C-D3F6-77FD-E626-E455AD6D32F9}"/>
              </a:ext>
            </a:extLst>
          </p:cNvPr>
          <p:cNvSpPr txBox="1"/>
          <p:nvPr/>
        </p:nvSpPr>
        <p:spPr>
          <a:xfrm>
            <a:off x="648585" y="1414130"/>
            <a:ext cx="10839119" cy="3902671"/>
          </a:xfrm>
          <a:prstGeom prst="rect">
            <a:avLst/>
          </a:prstGeom>
          <a:noFill/>
        </p:spPr>
        <p:txBody>
          <a:bodyPr wrap="square" rtlCol="0">
            <a:spAutoFit/>
          </a:bodyPr>
          <a:lstStyle/>
          <a:p>
            <a:r>
              <a:rPr lang="en-US" dirty="0">
                <a:latin typeface="Montserrat" panose="00000500000000000000" pitchFamily="2" charset="0"/>
              </a:rPr>
              <a:t>This market research document aims to provide market barriers for match-three (puzzle) NFT games specifically and the mobile game market in general. And our focus would be on Asia-Pacific countries.</a:t>
            </a:r>
          </a:p>
          <a:p>
            <a:endParaRPr lang="en-US" dirty="0">
              <a:latin typeface="Montserrat" panose="00000500000000000000" pitchFamily="2" charset="0"/>
            </a:endParaRPr>
          </a:p>
          <a:p>
            <a:r>
              <a:rPr lang="en-US" b="1" dirty="0">
                <a:latin typeface="Montserrat" panose="00000500000000000000" pitchFamily="2" charset="0"/>
              </a:rPr>
              <a:t>OBJECTIVES</a:t>
            </a:r>
          </a:p>
          <a:p>
            <a:endParaRPr lang="en-US" b="1" dirty="0">
              <a:latin typeface="Montserrat" panose="00000500000000000000" pitchFamily="2" charset="0"/>
            </a:endParaRPr>
          </a:p>
          <a:p>
            <a:pPr marL="342900" marR="0" lvl="0" indent="-342900">
              <a:lnSpc>
                <a:spcPct val="107000"/>
              </a:lnSpc>
              <a:spcBef>
                <a:spcPts val="0"/>
              </a:spcBef>
              <a:spcAft>
                <a:spcPts val="0"/>
              </a:spcAft>
              <a:buFont typeface="Arial" panose="020B0604020202020204" pitchFamily="34" charset="0"/>
              <a:buChar char="•"/>
            </a:pPr>
            <a:r>
              <a:rPr lang="en-US" dirty="0">
                <a:effectLst/>
                <a:latin typeface="Montserrat" panose="00000500000000000000" pitchFamily="2" charset="0"/>
                <a:ea typeface="DengXian" panose="02010600030101010101" pitchFamily="2" charset="-122"/>
                <a:cs typeface="Arial" panose="020B0604020202020204" pitchFamily="34" charset="0"/>
              </a:rPr>
              <a:t>Understanding </a:t>
            </a:r>
            <a:r>
              <a:rPr lang="en-US" dirty="0">
                <a:latin typeface="Montserrat" panose="00000500000000000000" pitchFamily="2" charset="0"/>
                <a:ea typeface="DengXian" panose="02010600030101010101" pitchFamily="2" charset="-122"/>
                <a:cs typeface="Arial" panose="020B0604020202020204" pitchFamily="34" charset="0"/>
              </a:rPr>
              <a:t>the</a:t>
            </a:r>
            <a:r>
              <a:rPr lang="en-US" dirty="0">
                <a:effectLst/>
                <a:latin typeface="Montserrat" panose="00000500000000000000" pitchFamily="2" charset="0"/>
                <a:ea typeface="DengXian" panose="02010600030101010101" pitchFamily="2" charset="-122"/>
                <a:cs typeface="Arial" panose="020B0604020202020204" pitchFamily="34" charset="0"/>
              </a:rPr>
              <a:t> market landscape</a:t>
            </a:r>
            <a:endParaRPr lang="vi-VN" dirty="0">
              <a:effectLst/>
              <a:latin typeface="Montserrat" panose="00000500000000000000" pitchFamily="2" charset="0"/>
              <a:ea typeface="DengXian" panose="02010600030101010101" pitchFamily="2" charset="-122"/>
              <a:cs typeface="Arial" panose="020B0604020202020204" pitchFamily="34" charset="0"/>
            </a:endParaRPr>
          </a:p>
          <a:p>
            <a:pPr marL="342900" marR="0" lvl="0" indent="-342900">
              <a:lnSpc>
                <a:spcPct val="107000"/>
              </a:lnSpc>
              <a:spcBef>
                <a:spcPts val="0"/>
              </a:spcBef>
              <a:spcAft>
                <a:spcPts val="0"/>
              </a:spcAft>
              <a:buFont typeface="Arial" panose="020B0604020202020204" pitchFamily="34" charset="0"/>
              <a:buChar char="•"/>
            </a:pPr>
            <a:r>
              <a:rPr lang="en-US" dirty="0">
                <a:effectLst/>
                <a:latin typeface="Montserrat" panose="00000500000000000000" pitchFamily="2" charset="0"/>
                <a:ea typeface="DengXian" panose="02010600030101010101" pitchFamily="2" charset="-122"/>
                <a:cs typeface="Arial" panose="020B0604020202020204" pitchFamily="34" charset="0"/>
              </a:rPr>
              <a:t>Segmenting customer base</a:t>
            </a:r>
            <a:endParaRPr lang="vi-VN" dirty="0">
              <a:effectLst/>
              <a:latin typeface="Montserrat" panose="00000500000000000000" pitchFamily="2" charset="0"/>
              <a:ea typeface="DengXian" panose="02010600030101010101" pitchFamily="2" charset="-122"/>
              <a:cs typeface="Arial" panose="020B0604020202020204" pitchFamily="34" charset="0"/>
            </a:endParaRPr>
          </a:p>
          <a:p>
            <a:pPr marL="342900" marR="0" lvl="0" indent="-342900">
              <a:lnSpc>
                <a:spcPct val="107000"/>
              </a:lnSpc>
              <a:spcBef>
                <a:spcPts val="0"/>
              </a:spcBef>
              <a:spcAft>
                <a:spcPts val="800"/>
              </a:spcAft>
              <a:buFont typeface="Arial" panose="020B0604020202020204" pitchFamily="34" charset="0"/>
              <a:buChar char="•"/>
            </a:pPr>
            <a:r>
              <a:rPr lang="en-US" dirty="0">
                <a:effectLst/>
                <a:latin typeface="Montserrat" panose="00000500000000000000" pitchFamily="2" charset="0"/>
                <a:ea typeface="DengXian" panose="02010600030101010101" pitchFamily="2" charset="-122"/>
                <a:cs typeface="Arial" panose="020B0604020202020204" pitchFamily="34" charset="0"/>
              </a:rPr>
              <a:t>Defining competitive advantages to enter the market</a:t>
            </a:r>
            <a:endParaRPr lang="vi-VN" dirty="0">
              <a:effectLst/>
              <a:latin typeface="Montserrat" panose="00000500000000000000" pitchFamily="2" charset="0"/>
              <a:ea typeface="DengXian" panose="02010600030101010101" pitchFamily="2" charset="-122"/>
              <a:cs typeface="Arial" panose="020B0604020202020204" pitchFamily="34" charset="0"/>
            </a:endParaRPr>
          </a:p>
          <a:p>
            <a:endParaRPr lang="en-US" dirty="0">
              <a:latin typeface="Montserrat" panose="00000500000000000000" pitchFamily="2" charset="0"/>
            </a:endParaRPr>
          </a:p>
          <a:p>
            <a:r>
              <a:rPr lang="en-US" b="1" dirty="0">
                <a:latin typeface="Montserrat" panose="00000500000000000000" pitchFamily="2" charset="0"/>
              </a:rPr>
              <a:t>SECONDARY SOURCES USED IN THIS RESEARCH</a:t>
            </a:r>
          </a:p>
          <a:p>
            <a:endParaRPr lang="en-US" dirty="0">
              <a:latin typeface="Montserrat" panose="00000500000000000000" pitchFamily="2" charset="0"/>
            </a:endParaRPr>
          </a:p>
          <a:p>
            <a:pPr marL="285750" indent="-285750">
              <a:buFont typeface="Arial" panose="020B0604020202020204" pitchFamily="34" charset="0"/>
              <a:buChar char="•"/>
            </a:pPr>
            <a:r>
              <a:rPr lang="en-US" dirty="0">
                <a:latin typeface="Montserrat" panose="00000500000000000000" pitchFamily="2" charset="0"/>
              </a:rPr>
              <a:t>The State of Mobile Gaming 2022 – Sensor Tower</a:t>
            </a:r>
          </a:p>
          <a:p>
            <a:pPr marL="285750" indent="-285750">
              <a:buFont typeface="Arial" panose="020B0604020202020204" pitchFamily="34" charset="0"/>
              <a:buChar char="•"/>
            </a:pPr>
            <a:r>
              <a:rPr lang="vi-VN" dirty="0">
                <a:latin typeface="Montserrat" panose="00000500000000000000" pitchFamily="2" charset="0"/>
              </a:rPr>
              <a:t>Q1 2022: Store Intelligence Data Digest</a:t>
            </a:r>
            <a:r>
              <a:rPr lang="en-US" dirty="0">
                <a:latin typeface="Montserrat" panose="00000500000000000000" pitchFamily="2" charset="0"/>
              </a:rPr>
              <a:t> – Sensor Tower</a:t>
            </a:r>
            <a:endParaRPr lang="vi-VN" dirty="0">
              <a:latin typeface="Montserrat" panose="00000500000000000000" pitchFamily="2" charset="0"/>
            </a:endParaRPr>
          </a:p>
          <a:p>
            <a:pPr marL="285750" indent="-285750">
              <a:buFont typeface="Arial" panose="020B0604020202020204" pitchFamily="34" charset="0"/>
              <a:buChar char="•"/>
            </a:pPr>
            <a:r>
              <a:rPr lang="en-US" dirty="0">
                <a:latin typeface="Montserrat" panose="00000500000000000000" pitchFamily="2" charset="0"/>
              </a:rPr>
              <a:t>Beyond 2021: Where does gaming go next? – Google for Games x NewZoo</a:t>
            </a:r>
          </a:p>
          <a:p>
            <a:pPr marL="285750" indent="-285750">
              <a:buFont typeface="Arial" panose="020B0604020202020204" pitchFamily="34" charset="0"/>
              <a:buChar char="•"/>
            </a:pPr>
            <a:r>
              <a:rPr lang="en-US" dirty="0">
                <a:latin typeface="Montserrat" panose="00000500000000000000" pitchFamily="2" charset="0"/>
              </a:rPr>
              <a:t>2019 Global Games Market Report - NewZoo</a:t>
            </a:r>
          </a:p>
          <a:p>
            <a:pPr marL="285750" indent="-285750">
              <a:buFont typeface="Arial" panose="020B0604020202020204" pitchFamily="34" charset="0"/>
              <a:buChar char="•"/>
            </a:pPr>
            <a:r>
              <a:rPr lang="en-US" dirty="0">
                <a:latin typeface="Montserrat" panose="00000500000000000000" pitchFamily="2" charset="0"/>
              </a:rPr>
              <a:t>2019 Consumer Insights Base: Active Internet users (age 10-50) in selected major cities in Indonesia - NewZoo</a:t>
            </a:r>
          </a:p>
          <a:p>
            <a:pPr marL="285750" indent="-285750">
              <a:buFont typeface="Arial" panose="020B0604020202020204" pitchFamily="34" charset="0"/>
              <a:buChar char="•"/>
            </a:pPr>
            <a:r>
              <a:rPr lang="en-US" dirty="0">
                <a:latin typeface="Montserrat" panose="00000500000000000000" pitchFamily="2" charset="0"/>
              </a:rPr>
              <a:t>2019 Consumer Insights for Games and Esports - NewZoo</a:t>
            </a:r>
            <a:endParaRPr lang="vi-VN" dirty="0">
              <a:latin typeface="Montserrat" panose="00000500000000000000" pitchFamily="2" charset="0"/>
            </a:endParaRPr>
          </a:p>
        </p:txBody>
      </p:sp>
    </p:spTree>
    <p:extLst>
      <p:ext uri="{BB962C8B-B14F-4D97-AF65-F5344CB8AC3E}">
        <p14:creationId xmlns:p14="http://schemas.microsoft.com/office/powerpoint/2010/main" val="303639732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C34841-21E3-C4C2-00C6-EA2517B8F35E}"/>
              </a:ext>
            </a:extLst>
          </p:cNvPr>
          <p:cNvSpPr>
            <a:spLocks noGrp="1"/>
          </p:cNvSpPr>
          <p:nvPr>
            <p:ph type="title"/>
          </p:nvPr>
        </p:nvSpPr>
        <p:spPr/>
        <p:txBody>
          <a:bodyPr/>
          <a:lstStyle/>
          <a:p>
            <a:r>
              <a:rPr lang="en-US" dirty="0"/>
              <a:t>Game Genre Trends Worldwide</a:t>
            </a:r>
            <a:endParaRPr lang="vi-VN" dirty="0"/>
          </a:p>
        </p:txBody>
      </p:sp>
      <p:sp>
        <p:nvSpPr>
          <p:cNvPr id="3" name="Slide Number Placeholder 2">
            <a:extLst>
              <a:ext uri="{FF2B5EF4-FFF2-40B4-BE49-F238E27FC236}">
                <a16:creationId xmlns:a16="http://schemas.microsoft.com/office/drawing/2014/main" id="{B69AED22-9A34-166D-8413-24FF0B884196}"/>
              </a:ext>
            </a:extLst>
          </p:cNvPr>
          <p:cNvSpPr>
            <a:spLocks noGrp="1"/>
          </p:cNvSpPr>
          <p:nvPr>
            <p:ph type="sldNum" sz="quarter" idx="10"/>
          </p:nvPr>
        </p:nvSpPr>
        <p:spPr/>
        <p:txBody>
          <a:bodyPr/>
          <a:lstStyle/>
          <a:p>
            <a:fld id="{D95E2228-2187-F842-970B-2F4F86ECEDF9}" type="slidenum">
              <a:rPr lang="en-PH" smtClean="0"/>
              <a:pPr/>
              <a:t>30</a:t>
            </a:fld>
            <a:endParaRPr lang="en-PH"/>
          </a:p>
        </p:txBody>
      </p:sp>
      <p:sp>
        <p:nvSpPr>
          <p:cNvPr id="4" name="TextBox 3">
            <a:extLst>
              <a:ext uri="{FF2B5EF4-FFF2-40B4-BE49-F238E27FC236}">
                <a16:creationId xmlns:a16="http://schemas.microsoft.com/office/drawing/2014/main" id="{8CE049BE-B30B-892C-D99A-1E0CB616DA50}"/>
              </a:ext>
            </a:extLst>
          </p:cNvPr>
          <p:cNvSpPr txBox="1"/>
          <p:nvPr/>
        </p:nvSpPr>
        <p:spPr>
          <a:xfrm>
            <a:off x="297425" y="1048004"/>
            <a:ext cx="7807888" cy="369332"/>
          </a:xfrm>
          <a:prstGeom prst="rect">
            <a:avLst/>
          </a:prstGeom>
          <a:noFill/>
        </p:spPr>
        <p:txBody>
          <a:bodyPr wrap="square" rtlCol="0">
            <a:spAutoFit/>
          </a:bodyPr>
          <a:lstStyle/>
          <a:p>
            <a:r>
              <a:rPr lang="en-US" sz="1800" b="1" dirty="0">
                <a:latin typeface="Montserrat" panose="00000500000000000000" pitchFamily="2" charset="0"/>
              </a:rPr>
              <a:t>Puzzle has seen double digit decline in download growth Y/Y</a:t>
            </a:r>
            <a:endParaRPr lang="vi-VN" sz="1800" b="1" dirty="0">
              <a:latin typeface="Montserrat" panose="00000500000000000000" pitchFamily="2" charset="0"/>
            </a:endParaRPr>
          </a:p>
        </p:txBody>
      </p:sp>
      <p:sp>
        <p:nvSpPr>
          <p:cNvPr id="7" name="TextBox 6">
            <a:extLst>
              <a:ext uri="{FF2B5EF4-FFF2-40B4-BE49-F238E27FC236}">
                <a16:creationId xmlns:a16="http://schemas.microsoft.com/office/drawing/2014/main" id="{C8789AE1-7C39-A5C7-549D-50EE9C0743AB}"/>
              </a:ext>
            </a:extLst>
          </p:cNvPr>
          <p:cNvSpPr txBox="1"/>
          <p:nvPr/>
        </p:nvSpPr>
        <p:spPr>
          <a:xfrm>
            <a:off x="7050213" y="1538189"/>
            <a:ext cx="4668310" cy="2846933"/>
          </a:xfrm>
          <a:prstGeom prst="rect">
            <a:avLst/>
          </a:prstGeom>
          <a:noFill/>
        </p:spPr>
        <p:txBody>
          <a:bodyPr wrap="square" rtlCol="0">
            <a:spAutoFit/>
          </a:bodyPr>
          <a:lstStyle/>
          <a:p>
            <a:r>
              <a:rPr lang="en-US" b="1" dirty="0">
                <a:latin typeface="Montserrat" panose="00000500000000000000" pitchFamily="2" charset="0"/>
              </a:rPr>
              <a:t>OVERVIEW</a:t>
            </a:r>
          </a:p>
          <a:p>
            <a:endParaRPr lang="en-US" b="1" dirty="0">
              <a:latin typeface="Montserrat" panose="00000500000000000000" pitchFamily="2" charset="0"/>
            </a:endParaRPr>
          </a:p>
          <a:p>
            <a:pPr marL="285750" indent="-285750">
              <a:buFont typeface="Arial" panose="020B0604020202020204" pitchFamily="34" charset="0"/>
              <a:buChar char="•"/>
            </a:pPr>
            <a:r>
              <a:rPr lang="en-US" b="1" dirty="0">
                <a:latin typeface="Montserrat" panose="00000500000000000000" pitchFamily="2" charset="0"/>
              </a:rPr>
              <a:t>Puzzle, Arcade, and Shooter </a:t>
            </a:r>
            <a:r>
              <a:rPr lang="en-US" dirty="0">
                <a:latin typeface="Montserrat" panose="00000500000000000000" pitchFamily="2" charset="0"/>
              </a:rPr>
              <a:t>saw double-digit declines in Q1 2022.</a:t>
            </a:r>
          </a:p>
          <a:p>
            <a:pPr marL="285750" indent="-285750">
              <a:buFont typeface="Arial" panose="020B0604020202020204" pitchFamily="34" charset="0"/>
              <a:buChar char="•"/>
            </a:pPr>
            <a:r>
              <a:rPr lang="en-US" b="1" dirty="0">
                <a:latin typeface="Montserrat" panose="00000500000000000000" pitchFamily="2" charset="0"/>
              </a:rPr>
              <a:t>Hypercasual</a:t>
            </a:r>
            <a:r>
              <a:rPr lang="en-US" dirty="0">
                <a:latin typeface="Montserrat" panose="00000500000000000000" pitchFamily="2" charset="0"/>
              </a:rPr>
              <a:t> has seen staggering growth since 2018. Hypercasual installs have climbed from 757 million in Q1 2018 to more than 3.5 billion in Q1 2022.</a:t>
            </a:r>
          </a:p>
          <a:p>
            <a:endParaRPr lang="en-US" dirty="0">
              <a:latin typeface="Montserrat" panose="00000500000000000000" pitchFamily="2" charset="0"/>
            </a:endParaRPr>
          </a:p>
          <a:p>
            <a:endParaRPr lang="en-US" sz="1100" i="1" dirty="0">
              <a:latin typeface="Montserrat" panose="00000500000000000000" pitchFamily="2" charset="0"/>
            </a:endParaRPr>
          </a:p>
          <a:p>
            <a:endParaRPr lang="en-US" b="1" dirty="0">
              <a:latin typeface="Montserrat" panose="00000500000000000000" pitchFamily="2" charset="0"/>
            </a:endParaRPr>
          </a:p>
          <a:p>
            <a:endParaRPr lang="en-US" dirty="0">
              <a:latin typeface="Montserrat" panose="00000500000000000000" pitchFamily="2" charset="0"/>
            </a:endParaRPr>
          </a:p>
          <a:p>
            <a:endParaRPr lang="en-US" b="1" dirty="0">
              <a:latin typeface="Montserrat" panose="00000500000000000000" pitchFamily="2" charset="0"/>
            </a:endParaRPr>
          </a:p>
        </p:txBody>
      </p:sp>
      <p:pic>
        <p:nvPicPr>
          <p:cNvPr id="8" name="Picture 7">
            <a:extLst>
              <a:ext uri="{FF2B5EF4-FFF2-40B4-BE49-F238E27FC236}">
                <a16:creationId xmlns:a16="http://schemas.microsoft.com/office/drawing/2014/main" id="{57721447-D4A6-F4FE-AD63-2B237ED89FFB}"/>
              </a:ext>
            </a:extLst>
          </p:cNvPr>
          <p:cNvPicPr>
            <a:picLocks noChangeAspect="1"/>
          </p:cNvPicPr>
          <p:nvPr/>
        </p:nvPicPr>
        <p:blipFill>
          <a:blip r:embed="rId2"/>
          <a:stretch>
            <a:fillRect/>
          </a:stretch>
        </p:blipFill>
        <p:spPr>
          <a:xfrm>
            <a:off x="297426" y="1522162"/>
            <a:ext cx="6442303" cy="4674452"/>
          </a:xfrm>
          <a:prstGeom prst="rect">
            <a:avLst/>
          </a:prstGeom>
        </p:spPr>
      </p:pic>
    </p:spTree>
    <p:extLst>
      <p:ext uri="{BB962C8B-B14F-4D97-AF65-F5344CB8AC3E}">
        <p14:creationId xmlns:p14="http://schemas.microsoft.com/office/powerpoint/2010/main" val="8926610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C34841-21E3-C4C2-00C6-EA2517B8F35E}"/>
              </a:ext>
            </a:extLst>
          </p:cNvPr>
          <p:cNvSpPr>
            <a:spLocks noGrp="1"/>
          </p:cNvSpPr>
          <p:nvPr>
            <p:ph type="title"/>
          </p:nvPr>
        </p:nvSpPr>
        <p:spPr/>
        <p:txBody>
          <a:bodyPr/>
          <a:lstStyle/>
          <a:p>
            <a:r>
              <a:rPr lang="en-US" dirty="0"/>
              <a:t>Game Genre Trends Worldwide</a:t>
            </a:r>
            <a:endParaRPr lang="vi-VN" dirty="0"/>
          </a:p>
        </p:txBody>
      </p:sp>
      <p:sp>
        <p:nvSpPr>
          <p:cNvPr id="3" name="Slide Number Placeholder 2">
            <a:extLst>
              <a:ext uri="{FF2B5EF4-FFF2-40B4-BE49-F238E27FC236}">
                <a16:creationId xmlns:a16="http://schemas.microsoft.com/office/drawing/2014/main" id="{B69AED22-9A34-166D-8413-24FF0B884196}"/>
              </a:ext>
            </a:extLst>
          </p:cNvPr>
          <p:cNvSpPr>
            <a:spLocks noGrp="1"/>
          </p:cNvSpPr>
          <p:nvPr>
            <p:ph type="sldNum" sz="quarter" idx="10"/>
          </p:nvPr>
        </p:nvSpPr>
        <p:spPr/>
        <p:txBody>
          <a:bodyPr/>
          <a:lstStyle/>
          <a:p>
            <a:fld id="{D95E2228-2187-F842-970B-2F4F86ECEDF9}" type="slidenum">
              <a:rPr lang="en-PH" smtClean="0"/>
              <a:pPr/>
              <a:t>31</a:t>
            </a:fld>
            <a:endParaRPr lang="en-PH"/>
          </a:p>
        </p:txBody>
      </p:sp>
      <p:sp>
        <p:nvSpPr>
          <p:cNvPr id="4" name="TextBox 3">
            <a:extLst>
              <a:ext uri="{FF2B5EF4-FFF2-40B4-BE49-F238E27FC236}">
                <a16:creationId xmlns:a16="http://schemas.microsoft.com/office/drawing/2014/main" id="{8CE049BE-B30B-892C-D99A-1E0CB616DA50}"/>
              </a:ext>
            </a:extLst>
          </p:cNvPr>
          <p:cNvSpPr txBox="1"/>
          <p:nvPr/>
        </p:nvSpPr>
        <p:spPr>
          <a:xfrm>
            <a:off x="297424" y="1048004"/>
            <a:ext cx="7346250" cy="369332"/>
          </a:xfrm>
          <a:prstGeom prst="rect">
            <a:avLst/>
          </a:prstGeom>
          <a:noFill/>
        </p:spPr>
        <p:txBody>
          <a:bodyPr wrap="square" rtlCol="0">
            <a:spAutoFit/>
          </a:bodyPr>
          <a:lstStyle/>
          <a:p>
            <a:r>
              <a:rPr lang="en-US" sz="1800" b="1" dirty="0">
                <a:latin typeface="Montserrat" panose="00000500000000000000" pitchFamily="2" charset="0"/>
              </a:rPr>
              <a:t>Hypercasual Sub-Genres Drive Adoption Growth in Q1 2022</a:t>
            </a:r>
            <a:endParaRPr lang="vi-VN" sz="1800" b="1" dirty="0">
              <a:latin typeface="Montserrat" panose="00000500000000000000" pitchFamily="2" charset="0"/>
            </a:endParaRPr>
          </a:p>
        </p:txBody>
      </p:sp>
      <p:sp>
        <p:nvSpPr>
          <p:cNvPr id="7" name="TextBox 6">
            <a:extLst>
              <a:ext uri="{FF2B5EF4-FFF2-40B4-BE49-F238E27FC236}">
                <a16:creationId xmlns:a16="http://schemas.microsoft.com/office/drawing/2014/main" id="{C8789AE1-7C39-A5C7-549D-50EE9C0743AB}"/>
              </a:ext>
            </a:extLst>
          </p:cNvPr>
          <p:cNvSpPr txBox="1"/>
          <p:nvPr/>
        </p:nvSpPr>
        <p:spPr>
          <a:xfrm>
            <a:off x="7050213" y="1538189"/>
            <a:ext cx="4668310" cy="1815882"/>
          </a:xfrm>
          <a:prstGeom prst="rect">
            <a:avLst/>
          </a:prstGeom>
          <a:noFill/>
        </p:spPr>
        <p:txBody>
          <a:bodyPr wrap="square" rtlCol="0">
            <a:spAutoFit/>
          </a:bodyPr>
          <a:lstStyle/>
          <a:p>
            <a:r>
              <a:rPr lang="en-US" b="1" dirty="0">
                <a:latin typeface="Montserrat" panose="00000500000000000000" pitchFamily="2" charset="0"/>
              </a:rPr>
              <a:t>OVERVIEW</a:t>
            </a:r>
          </a:p>
          <a:p>
            <a:endParaRPr lang="en-US" b="1" dirty="0">
              <a:latin typeface="Montserrat" panose="00000500000000000000" pitchFamily="2" charset="0"/>
            </a:endParaRPr>
          </a:p>
          <a:p>
            <a:pPr marL="285750" indent="-285750">
              <a:buFont typeface="Arial" panose="020B0604020202020204" pitchFamily="34" charset="0"/>
              <a:buChar char="•"/>
            </a:pPr>
            <a:r>
              <a:rPr lang="en-US" dirty="0">
                <a:latin typeface="Montserrat" panose="00000500000000000000" pitchFamily="2" charset="0"/>
              </a:rPr>
              <a:t>Five of the top 10 </a:t>
            </a:r>
            <a:r>
              <a:rPr lang="en-US" b="1" dirty="0">
                <a:latin typeface="Montserrat" panose="00000500000000000000" pitchFamily="2" charset="0"/>
              </a:rPr>
              <a:t>fastest growing sub-genres </a:t>
            </a:r>
            <a:r>
              <a:rPr lang="en-US" dirty="0">
                <a:latin typeface="Montserrat" panose="00000500000000000000" pitchFamily="2" charset="0"/>
              </a:rPr>
              <a:t>by year-over-year growth in Q1 2022 were in the </a:t>
            </a:r>
            <a:r>
              <a:rPr lang="en-US" b="1" dirty="0">
                <a:latin typeface="Montserrat" panose="00000500000000000000" pitchFamily="2" charset="0"/>
              </a:rPr>
              <a:t>Hypercasual </a:t>
            </a:r>
            <a:r>
              <a:rPr lang="en-US" dirty="0">
                <a:latin typeface="Montserrat" panose="00000500000000000000" pitchFamily="2" charset="0"/>
              </a:rPr>
              <a:t>genre, including the top two.</a:t>
            </a:r>
          </a:p>
          <a:p>
            <a:endParaRPr lang="en-US" b="1" dirty="0">
              <a:latin typeface="Montserrat" panose="00000500000000000000" pitchFamily="2" charset="0"/>
            </a:endParaRPr>
          </a:p>
          <a:p>
            <a:endParaRPr lang="en-US" dirty="0">
              <a:latin typeface="Montserrat" panose="00000500000000000000" pitchFamily="2" charset="0"/>
            </a:endParaRPr>
          </a:p>
          <a:p>
            <a:endParaRPr lang="en-US" b="1" dirty="0">
              <a:latin typeface="Montserrat" panose="00000500000000000000" pitchFamily="2" charset="0"/>
            </a:endParaRPr>
          </a:p>
        </p:txBody>
      </p:sp>
      <p:pic>
        <p:nvPicPr>
          <p:cNvPr id="8" name="Picture 7">
            <a:extLst>
              <a:ext uri="{FF2B5EF4-FFF2-40B4-BE49-F238E27FC236}">
                <a16:creationId xmlns:a16="http://schemas.microsoft.com/office/drawing/2014/main" id="{4FCC5A48-F550-79AC-2ADD-E1C17C290A0F}"/>
              </a:ext>
            </a:extLst>
          </p:cNvPr>
          <p:cNvPicPr>
            <a:picLocks noChangeAspect="1"/>
          </p:cNvPicPr>
          <p:nvPr/>
        </p:nvPicPr>
        <p:blipFill>
          <a:blip r:embed="rId2"/>
          <a:stretch>
            <a:fillRect/>
          </a:stretch>
        </p:blipFill>
        <p:spPr>
          <a:xfrm>
            <a:off x="297425" y="1538189"/>
            <a:ext cx="6289806" cy="4547776"/>
          </a:xfrm>
          <a:prstGeom prst="rect">
            <a:avLst/>
          </a:prstGeom>
        </p:spPr>
      </p:pic>
    </p:spTree>
    <p:extLst>
      <p:ext uri="{BB962C8B-B14F-4D97-AF65-F5344CB8AC3E}">
        <p14:creationId xmlns:p14="http://schemas.microsoft.com/office/powerpoint/2010/main" val="9963606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A3D2B-4ABF-E425-93F3-8A6689A47A57}"/>
              </a:ext>
            </a:extLst>
          </p:cNvPr>
          <p:cNvSpPr>
            <a:spLocks noGrp="1"/>
          </p:cNvSpPr>
          <p:nvPr>
            <p:ph type="title"/>
          </p:nvPr>
        </p:nvSpPr>
        <p:spPr/>
        <p:txBody>
          <a:bodyPr/>
          <a:lstStyle/>
          <a:p>
            <a:r>
              <a:rPr lang="en-US" dirty="0"/>
              <a:t>Monetization Trends</a:t>
            </a:r>
            <a:endParaRPr lang="vi-VN" dirty="0"/>
          </a:p>
        </p:txBody>
      </p:sp>
      <p:sp>
        <p:nvSpPr>
          <p:cNvPr id="3" name="Slide Number Placeholder 2">
            <a:extLst>
              <a:ext uri="{FF2B5EF4-FFF2-40B4-BE49-F238E27FC236}">
                <a16:creationId xmlns:a16="http://schemas.microsoft.com/office/drawing/2014/main" id="{FF9CE27F-96D6-8E5F-3690-D7E878292085}"/>
              </a:ext>
            </a:extLst>
          </p:cNvPr>
          <p:cNvSpPr>
            <a:spLocks noGrp="1"/>
          </p:cNvSpPr>
          <p:nvPr>
            <p:ph type="sldNum" sz="quarter" idx="10"/>
          </p:nvPr>
        </p:nvSpPr>
        <p:spPr/>
        <p:txBody>
          <a:bodyPr/>
          <a:lstStyle/>
          <a:p>
            <a:fld id="{D95E2228-2187-F842-970B-2F4F86ECEDF9}" type="slidenum">
              <a:rPr lang="en-PH" smtClean="0"/>
              <a:pPr/>
              <a:t>32</a:t>
            </a:fld>
            <a:endParaRPr lang="en-PH"/>
          </a:p>
        </p:txBody>
      </p:sp>
      <p:sp>
        <p:nvSpPr>
          <p:cNvPr id="4" name="TextBox 3">
            <a:extLst>
              <a:ext uri="{FF2B5EF4-FFF2-40B4-BE49-F238E27FC236}">
                <a16:creationId xmlns:a16="http://schemas.microsoft.com/office/drawing/2014/main" id="{694EC211-D7CF-F742-0AB4-24D9F96A7A8C}"/>
              </a:ext>
            </a:extLst>
          </p:cNvPr>
          <p:cNvSpPr txBox="1"/>
          <p:nvPr/>
        </p:nvSpPr>
        <p:spPr>
          <a:xfrm>
            <a:off x="297424" y="1048004"/>
            <a:ext cx="7062163" cy="369332"/>
          </a:xfrm>
          <a:prstGeom prst="rect">
            <a:avLst/>
          </a:prstGeom>
          <a:noFill/>
        </p:spPr>
        <p:txBody>
          <a:bodyPr wrap="square" rtlCol="0">
            <a:spAutoFit/>
          </a:bodyPr>
          <a:lstStyle/>
          <a:p>
            <a:r>
              <a:rPr lang="en-US" sz="1800" b="1" dirty="0">
                <a:latin typeface="Montserrat" panose="00000500000000000000" pitchFamily="2" charset="0"/>
              </a:rPr>
              <a:t>Ads Removal</a:t>
            </a:r>
            <a:endParaRPr lang="vi-VN" sz="1800" b="1" dirty="0">
              <a:latin typeface="Montserrat" panose="00000500000000000000" pitchFamily="2" charset="0"/>
            </a:endParaRPr>
          </a:p>
        </p:txBody>
      </p:sp>
      <p:pic>
        <p:nvPicPr>
          <p:cNvPr id="6" name="Picture 5">
            <a:extLst>
              <a:ext uri="{FF2B5EF4-FFF2-40B4-BE49-F238E27FC236}">
                <a16:creationId xmlns:a16="http://schemas.microsoft.com/office/drawing/2014/main" id="{41CCA0FF-A1F0-49A3-B2E8-AB7A5FF43565}"/>
              </a:ext>
            </a:extLst>
          </p:cNvPr>
          <p:cNvPicPr>
            <a:picLocks noChangeAspect="1"/>
          </p:cNvPicPr>
          <p:nvPr/>
        </p:nvPicPr>
        <p:blipFill rotWithShape="1">
          <a:blip r:embed="rId2"/>
          <a:srcRect b="1463"/>
          <a:stretch/>
        </p:blipFill>
        <p:spPr>
          <a:xfrm>
            <a:off x="3955467" y="1320461"/>
            <a:ext cx="7867650" cy="5537539"/>
          </a:xfrm>
          <a:prstGeom prst="rect">
            <a:avLst/>
          </a:prstGeom>
        </p:spPr>
      </p:pic>
      <p:sp>
        <p:nvSpPr>
          <p:cNvPr id="7" name="TextBox 6">
            <a:extLst>
              <a:ext uri="{FF2B5EF4-FFF2-40B4-BE49-F238E27FC236}">
                <a16:creationId xmlns:a16="http://schemas.microsoft.com/office/drawing/2014/main" id="{EEE92355-0E58-D2D6-9997-20F6A8610029}"/>
              </a:ext>
            </a:extLst>
          </p:cNvPr>
          <p:cNvSpPr txBox="1"/>
          <p:nvPr/>
        </p:nvSpPr>
        <p:spPr>
          <a:xfrm>
            <a:off x="297424" y="2090172"/>
            <a:ext cx="3347322" cy="2677656"/>
          </a:xfrm>
          <a:prstGeom prst="rect">
            <a:avLst/>
          </a:prstGeom>
          <a:noFill/>
        </p:spPr>
        <p:txBody>
          <a:bodyPr wrap="square">
            <a:spAutoFit/>
          </a:bodyPr>
          <a:lstStyle/>
          <a:p>
            <a:pPr marL="285750" indent="-285750">
              <a:buFont typeface="Arial" panose="020B0604020202020204" pitchFamily="34" charset="0"/>
              <a:buChar char="•"/>
            </a:pPr>
            <a:r>
              <a:rPr lang="en-US" b="1" dirty="0">
                <a:latin typeface="Montserrat" panose="00000500000000000000" pitchFamily="2" charset="0"/>
              </a:rPr>
              <a:t>Casino game </a:t>
            </a:r>
            <a:r>
              <a:rPr lang="en-US" dirty="0">
                <a:latin typeface="Montserrat" panose="00000500000000000000" pitchFamily="2" charset="0"/>
              </a:rPr>
              <a:t>Cash Tornado Slots from </a:t>
            </a:r>
            <a:r>
              <a:rPr lang="en-US" b="1" dirty="0">
                <a:latin typeface="Montserrat" panose="00000500000000000000" pitchFamily="2" charset="0"/>
              </a:rPr>
              <a:t>AppLovin</a:t>
            </a:r>
            <a:r>
              <a:rPr lang="en-US" dirty="0">
                <a:latin typeface="Montserrat" panose="00000500000000000000" pitchFamily="2" charset="0"/>
              </a:rPr>
              <a:t>  stands out as the only non-casual title in the top  10 grossing rankings that features an </a:t>
            </a:r>
            <a:r>
              <a:rPr lang="en-US" b="1" dirty="0">
                <a:latin typeface="Montserrat" panose="00000500000000000000" pitchFamily="2" charset="0"/>
              </a:rPr>
              <a:t>Ad Removal </a:t>
            </a:r>
            <a:r>
              <a:rPr lang="en-US" dirty="0">
                <a:latin typeface="Montserrat" panose="00000500000000000000" pitchFamily="2" charset="0"/>
              </a:rPr>
              <a:t>option.</a:t>
            </a:r>
          </a:p>
          <a:p>
            <a:endParaRPr lang="en-US" dirty="0">
              <a:latin typeface="Montserrat" panose="00000500000000000000" pitchFamily="2" charset="0"/>
            </a:endParaRPr>
          </a:p>
          <a:p>
            <a:pPr marL="285750" indent="-285750">
              <a:buFont typeface="Arial" panose="020B0604020202020204" pitchFamily="34" charset="0"/>
              <a:buChar char="•"/>
            </a:pPr>
            <a:r>
              <a:rPr lang="en-US" dirty="0">
                <a:latin typeface="Montserrat" panose="00000500000000000000" pitchFamily="2" charset="0"/>
              </a:rPr>
              <a:t>This demonstrates the publisher’s expertise in the mobile advertising space, </a:t>
            </a:r>
            <a:r>
              <a:rPr lang="en-US" b="1" dirty="0">
                <a:latin typeface="Montserrat" panose="00000500000000000000" pitchFamily="2" charset="0"/>
              </a:rPr>
              <a:t>where it operates its own ad network</a:t>
            </a:r>
            <a:r>
              <a:rPr lang="en-US" dirty="0">
                <a:latin typeface="Montserrat" panose="00000500000000000000" pitchFamily="2" charset="0"/>
              </a:rPr>
              <a:t>. </a:t>
            </a:r>
            <a:endParaRPr lang="vi-VN" dirty="0">
              <a:latin typeface="Montserrat" panose="00000500000000000000" pitchFamily="2" charset="0"/>
            </a:endParaRPr>
          </a:p>
        </p:txBody>
      </p:sp>
    </p:spTree>
    <p:extLst>
      <p:ext uri="{BB962C8B-B14F-4D97-AF65-F5344CB8AC3E}">
        <p14:creationId xmlns:p14="http://schemas.microsoft.com/office/powerpoint/2010/main" val="106838599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A3D2B-4ABF-E425-93F3-8A6689A47A57}"/>
              </a:ext>
            </a:extLst>
          </p:cNvPr>
          <p:cNvSpPr>
            <a:spLocks noGrp="1"/>
          </p:cNvSpPr>
          <p:nvPr>
            <p:ph type="title"/>
          </p:nvPr>
        </p:nvSpPr>
        <p:spPr/>
        <p:txBody>
          <a:bodyPr/>
          <a:lstStyle/>
          <a:p>
            <a:r>
              <a:rPr lang="en-US" dirty="0"/>
              <a:t>Monetization Trends</a:t>
            </a:r>
            <a:endParaRPr lang="vi-VN" dirty="0"/>
          </a:p>
        </p:txBody>
      </p:sp>
      <p:sp>
        <p:nvSpPr>
          <p:cNvPr id="3" name="Slide Number Placeholder 2">
            <a:extLst>
              <a:ext uri="{FF2B5EF4-FFF2-40B4-BE49-F238E27FC236}">
                <a16:creationId xmlns:a16="http://schemas.microsoft.com/office/drawing/2014/main" id="{FF9CE27F-96D6-8E5F-3690-D7E878292085}"/>
              </a:ext>
            </a:extLst>
          </p:cNvPr>
          <p:cNvSpPr>
            <a:spLocks noGrp="1"/>
          </p:cNvSpPr>
          <p:nvPr>
            <p:ph type="sldNum" sz="quarter" idx="10"/>
          </p:nvPr>
        </p:nvSpPr>
        <p:spPr/>
        <p:txBody>
          <a:bodyPr/>
          <a:lstStyle/>
          <a:p>
            <a:fld id="{D95E2228-2187-F842-970B-2F4F86ECEDF9}" type="slidenum">
              <a:rPr lang="en-PH" smtClean="0"/>
              <a:pPr/>
              <a:t>33</a:t>
            </a:fld>
            <a:endParaRPr lang="en-PH"/>
          </a:p>
        </p:txBody>
      </p:sp>
      <p:sp>
        <p:nvSpPr>
          <p:cNvPr id="4" name="TextBox 3">
            <a:extLst>
              <a:ext uri="{FF2B5EF4-FFF2-40B4-BE49-F238E27FC236}">
                <a16:creationId xmlns:a16="http://schemas.microsoft.com/office/drawing/2014/main" id="{694EC211-D7CF-F742-0AB4-24D9F96A7A8C}"/>
              </a:ext>
            </a:extLst>
          </p:cNvPr>
          <p:cNvSpPr txBox="1"/>
          <p:nvPr/>
        </p:nvSpPr>
        <p:spPr>
          <a:xfrm>
            <a:off x="297424" y="1048004"/>
            <a:ext cx="7062163" cy="369332"/>
          </a:xfrm>
          <a:prstGeom prst="rect">
            <a:avLst/>
          </a:prstGeom>
          <a:noFill/>
        </p:spPr>
        <p:txBody>
          <a:bodyPr wrap="square" rtlCol="0">
            <a:spAutoFit/>
          </a:bodyPr>
          <a:lstStyle/>
          <a:p>
            <a:r>
              <a:rPr lang="en-US" sz="1800" b="1" dirty="0">
                <a:latin typeface="Montserrat" panose="00000500000000000000" pitchFamily="2" charset="0"/>
              </a:rPr>
              <a:t>Gacha</a:t>
            </a:r>
            <a:endParaRPr lang="vi-VN" sz="1800" b="1" dirty="0">
              <a:latin typeface="Montserrat" panose="00000500000000000000" pitchFamily="2" charset="0"/>
            </a:endParaRPr>
          </a:p>
        </p:txBody>
      </p:sp>
      <p:pic>
        <p:nvPicPr>
          <p:cNvPr id="7" name="Picture 6">
            <a:extLst>
              <a:ext uri="{FF2B5EF4-FFF2-40B4-BE49-F238E27FC236}">
                <a16:creationId xmlns:a16="http://schemas.microsoft.com/office/drawing/2014/main" id="{24132B12-0B7D-259B-795E-B86B088202B6}"/>
              </a:ext>
            </a:extLst>
          </p:cNvPr>
          <p:cNvPicPr>
            <a:picLocks noChangeAspect="1"/>
          </p:cNvPicPr>
          <p:nvPr/>
        </p:nvPicPr>
        <p:blipFill>
          <a:blip r:embed="rId2"/>
          <a:stretch>
            <a:fillRect/>
          </a:stretch>
        </p:blipFill>
        <p:spPr>
          <a:xfrm>
            <a:off x="4112218" y="1362075"/>
            <a:ext cx="7696200" cy="5495925"/>
          </a:xfrm>
          <a:prstGeom prst="rect">
            <a:avLst/>
          </a:prstGeom>
        </p:spPr>
      </p:pic>
      <p:sp>
        <p:nvSpPr>
          <p:cNvPr id="8" name="TextBox 7">
            <a:extLst>
              <a:ext uri="{FF2B5EF4-FFF2-40B4-BE49-F238E27FC236}">
                <a16:creationId xmlns:a16="http://schemas.microsoft.com/office/drawing/2014/main" id="{7A4AE6CC-4D95-C669-9058-7190ADD50939}"/>
              </a:ext>
            </a:extLst>
          </p:cNvPr>
          <p:cNvSpPr txBox="1"/>
          <p:nvPr/>
        </p:nvSpPr>
        <p:spPr>
          <a:xfrm>
            <a:off x="297424" y="2628781"/>
            <a:ext cx="3619478" cy="1600438"/>
          </a:xfrm>
          <a:prstGeom prst="rect">
            <a:avLst/>
          </a:prstGeom>
          <a:noFill/>
        </p:spPr>
        <p:txBody>
          <a:bodyPr wrap="square">
            <a:spAutoFit/>
          </a:bodyPr>
          <a:lstStyle/>
          <a:p>
            <a:pPr marL="285750" indent="-285750">
              <a:buFont typeface="Arial" panose="020B0604020202020204" pitchFamily="34" charset="0"/>
              <a:buChar char="•"/>
            </a:pPr>
            <a:r>
              <a:rPr lang="en-US" b="1" dirty="0">
                <a:latin typeface="Montserrat" panose="00000500000000000000" pitchFamily="2" charset="0"/>
              </a:rPr>
              <a:t>Gacha is most commonly utilized in the MidCore market</a:t>
            </a:r>
            <a:r>
              <a:rPr lang="en-US" dirty="0">
                <a:latin typeface="Montserrat" panose="00000500000000000000" pitchFamily="2" charset="0"/>
              </a:rPr>
              <a:t>, with titles in the class accounting  for nine of the top 10 revenue generating  games that feature Gacha monetization.</a:t>
            </a:r>
          </a:p>
          <a:p>
            <a:endParaRPr lang="en-US" dirty="0">
              <a:latin typeface="Montserrat" panose="00000500000000000000" pitchFamily="2" charset="0"/>
            </a:endParaRPr>
          </a:p>
        </p:txBody>
      </p:sp>
    </p:spTree>
    <p:extLst>
      <p:ext uri="{BB962C8B-B14F-4D97-AF65-F5344CB8AC3E}">
        <p14:creationId xmlns:p14="http://schemas.microsoft.com/office/powerpoint/2010/main" val="42029424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A3D2B-4ABF-E425-93F3-8A6689A47A57}"/>
              </a:ext>
            </a:extLst>
          </p:cNvPr>
          <p:cNvSpPr>
            <a:spLocks noGrp="1"/>
          </p:cNvSpPr>
          <p:nvPr>
            <p:ph type="title"/>
          </p:nvPr>
        </p:nvSpPr>
        <p:spPr/>
        <p:txBody>
          <a:bodyPr/>
          <a:lstStyle/>
          <a:p>
            <a:r>
              <a:rPr lang="en-US" dirty="0"/>
              <a:t>Monetization Trends</a:t>
            </a:r>
            <a:endParaRPr lang="vi-VN" dirty="0"/>
          </a:p>
        </p:txBody>
      </p:sp>
      <p:sp>
        <p:nvSpPr>
          <p:cNvPr id="3" name="Slide Number Placeholder 2">
            <a:extLst>
              <a:ext uri="{FF2B5EF4-FFF2-40B4-BE49-F238E27FC236}">
                <a16:creationId xmlns:a16="http://schemas.microsoft.com/office/drawing/2014/main" id="{FF9CE27F-96D6-8E5F-3690-D7E878292085}"/>
              </a:ext>
            </a:extLst>
          </p:cNvPr>
          <p:cNvSpPr>
            <a:spLocks noGrp="1"/>
          </p:cNvSpPr>
          <p:nvPr>
            <p:ph type="sldNum" sz="quarter" idx="10"/>
          </p:nvPr>
        </p:nvSpPr>
        <p:spPr/>
        <p:txBody>
          <a:bodyPr/>
          <a:lstStyle/>
          <a:p>
            <a:fld id="{D95E2228-2187-F842-970B-2F4F86ECEDF9}" type="slidenum">
              <a:rPr lang="en-PH" smtClean="0"/>
              <a:pPr/>
              <a:t>34</a:t>
            </a:fld>
            <a:endParaRPr lang="en-PH"/>
          </a:p>
        </p:txBody>
      </p:sp>
      <p:sp>
        <p:nvSpPr>
          <p:cNvPr id="4" name="TextBox 3">
            <a:extLst>
              <a:ext uri="{FF2B5EF4-FFF2-40B4-BE49-F238E27FC236}">
                <a16:creationId xmlns:a16="http://schemas.microsoft.com/office/drawing/2014/main" id="{694EC211-D7CF-F742-0AB4-24D9F96A7A8C}"/>
              </a:ext>
            </a:extLst>
          </p:cNvPr>
          <p:cNvSpPr txBox="1"/>
          <p:nvPr/>
        </p:nvSpPr>
        <p:spPr>
          <a:xfrm>
            <a:off x="297424" y="1048004"/>
            <a:ext cx="7062163" cy="369332"/>
          </a:xfrm>
          <a:prstGeom prst="rect">
            <a:avLst/>
          </a:prstGeom>
          <a:noFill/>
        </p:spPr>
        <p:txBody>
          <a:bodyPr wrap="square" rtlCol="0">
            <a:spAutoFit/>
          </a:bodyPr>
          <a:lstStyle/>
          <a:p>
            <a:r>
              <a:rPr lang="en-US" sz="1800" b="1" dirty="0">
                <a:latin typeface="Montserrat" panose="00000500000000000000" pitchFamily="2" charset="0"/>
              </a:rPr>
              <a:t>Subscription</a:t>
            </a:r>
            <a:endParaRPr lang="vi-VN" sz="1800" b="1" dirty="0">
              <a:latin typeface="Montserrat" panose="00000500000000000000" pitchFamily="2" charset="0"/>
            </a:endParaRPr>
          </a:p>
        </p:txBody>
      </p:sp>
      <p:pic>
        <p:nvPicPr>
          <p:cNvPr id="6" name="Picture 5">
            <a:extLst>
              <a:ext uri="{FF2B5EF4-FFF2-40B4-BE49-F238E27FC236}">
                <a16:creationId xmlns:a16="http://schemas.microsoft.com/office/drawing/2014/main" id="{EDD3C364-377F-42FE-F902-28503A3DEE0C}"/>
              </a:ext>
            </a:extLst>
          </p:cNvPr>
          <p:cNvPicPr>
            <a:picLocks noChangeAspect="1"/>
          </p:cNvPicPr>
          <p:nvPr/>
        </p:nvPicPr>
        <p:blipFill>
          <a:blip r:embed="rId2"/>
          <a:stretch>
            <a:fillRect/>
          </a:stretch>
        </p:blipFill>
        <p:spPr>
          <a:xfrm>
            <a:off x="4029728" y="1400175"/>
            <a:ext cx="7772400" cy="5457825"/>
          </a:xfrm>
          <a:prstGeom prst="rect">
            <a:avLst/>
          </a:prstGeom>
        </p:spPr>
      </p:pic>
      <p:sp>
        <p:nvSpPr>
          <p:cNvPr id="7" name="TextBox 6">
            <a:extLst>
              <a:ext uri="{FF2B5EF4-FFF2-40B4-BE49-F238E27FC236}">
                <a16:creationId xmlns:a16="http://schemas.microsoft.com/office/drawing/2014/main" id="{C5528B98-F9BA-8677-E00B-47EC93F99AB2}"/>
              </a:ext>
            </a:extLst>
          </p:cNvPr>
          <p:cNvSpPr txBox="1"/>
          <p:nvPr/>
        </p:nvSpPr>
        <p:spPr>
          <a:xfrm>
            <a:off x="297424" y="1923875"/>
            <a:ext cx="3386809" cy="3970318"/>
          </a:xfrm>
          <a:prstGeom prst="rect">
            <a:avLst/>
          </a:prstGeom>
          <a:noFill/>
        </p:spPr>
        <p:txBody>
          <a:bodyPr wrap="square">
            <a:spAutoFit/>
          </a:bodyPr>
          <a:lstStyle/>
          <a:p>
            <a:pPr marL="285750" indent="-285750">
              <a:buFont typeface="Arial" panose="020B0604020202020204" pitchFamily="34" charset="0"/>
              <a:buChar char="•"/>
            </a:pPr>
            <a:r>
              <a:rPr lang="en-US" b="1" dirty="0">
                <a:latin typeface="Montserrat" panose="00000500000000000000" pitchFamily="2" charset="0"/>
              </a:rPr>
              <a:t>Roblox </a:t>
            </a:r>
            <a:r>
              <a:rPr lang="en-US" dirty="0">
                <a:latin typeface="Montserrat" panose="00000500000000000000" pitchFamily="2" charset="0"/>
              </a:rPr>
              <a:t>stands out as one of the only top  grossing mobile titles that implements a  </a:t>
            </a:r>
            <a:r>
              <a:rPr lang="en-US" b="1" dirty="0">
                <a:latin typeface="Montserrat" panose="00000500000000000000" pitchFamily="2" charset="0"/>
              </a:rPr>
              <a:t>Subscription without a Season Pass. </a:t>
            </a:r>
          </a:p>
          <a:p>
            <a:endParaRPr lang="en-US" b="1" dirty="0">
              <a:latin typeface="Montserrat" panose="00000500000000000000" pitchFamily="2" charset="0"/>
            </a:endParaRPr>
          </a:p>
          <a:p>
            <a:pPr marL="285750" indent="-285750">
              <a:buFont typeface="Arial" panose="020B0604020202020204" pitchFamily="34" charset="0"/>
              <a:buChar char="•"/>
            </a:pPr>
            <a:r>
              <a:rPr lang="en-US" dirty="0">
                <a:latin typeface="Montserrat" panose="00000500000000000000" pitchFamily="2" charset="0"/>
              </a:rPr>
              <a:t>One of the  key foundations for a Subscription model to work is </a:t>
            </a:r>
            <a:r>
              <a:rPr lang="en-US" b="1" dirty="0">
                <a:latin typeface="Montserrat" panose="00000500000000000000" pitchFamily="2" charset="0"/>
              </a:rPr>
              <a:t>the constant stream of new content to  avoid churn, often provided by Live Ops. </a:t>
            </a:r>
          </a:p>
          <a:p>
            <a:endParaRPr lang="en-US" b="1" dirty="0">
              <a:latin typeface="Montserrat" panose="00000500000000000000" pitchFamily="2" charset="0"/>
            </a:endParaRPr>
          </a:p>
          <a:p>
            <a:pPr marL="285750" indent="-285750">
              <a:buFont typeface="Arial" panose="020B0604020202020204" pitchFamily="34" charset="0"/>
              <a:buChar char="•"/>
            </a:pPr>
            <a:r>
              <a:rPr lang="en-US" dirty="0">
                <a:latin typeface="Montserrat" panose="00000500000000000000" pitchFamily="2" charset="0"/>
              </a:rPr>
              <a:t>In the case of </a:t>
            </a:r>
            <a:r>
              <a:rPr lang="en-US" b="1" dirty="0">
                <a:latin typeface="Montserrat" panose="00000500000000000000" pitchFamily="2" charset="0"/>
              </a:rPr>
              <a:t>Roblox</a:t>
            </a:r>
            <a:r>
              <a:rPr lang="en-US" dirty="0">
                <a:latin typeface="Montserrat" panose="00000500000000000000" pitchFamily="2" charset="0"/>
              </a:rPr>
              <a:t>, the subscription provides a regular, set amount of in-game currency, </a:t>
            </a:r>
            <a:r>
              <a:rPr lang="en-US" dirty="0" err="1">
                <a:latin typeface="Montserrat" panose="00000500000000000000" pitchFamily="2" charset="0"/>
              </a:rPr>
              <a:t>Robux</a:t>
            </a:r>
            <a:r>
              <a:rPr lang="en-US" dirty="0">
                <a:latin typeface="Montserrat" panose="00000500000000000000" pitchFamily="2" charset="0"/>
              </a:rPr>
              <a:t>, that can be used on the title’s wide variety of user-generated content.</a:t>
            </a:r>
            <a:endParaRPr lang="vi-VN" dirty="0">
              <a:latin typeface="Montserrat" panose="00000500000000000000" pitchFamily="2" charset="0"/>
            </a:endParaRPr>
          </a:p>
        </p:txBody>
      </p:sp>
    </p:spTree>
    <p:extLst>
      <p:ext uri="{BB962C8B-B14F-4D97-AF65-F5344CB8AC3E}">
        <p14:creationId xmlns:p14="http://schemas.microsoft.com/office/powerpoint/2010/main" val="11833418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A3D2B-4ABF-E425-93F3-8A6689A47A57}"/>
              </a:ext>
            </a:extLst>
          </p:cNvPr>
          <p:cNvSpPr>
            <a:spLocks noGrp="1"/>
          </p:cNvSpPr>
          <p:nvPr>
            <p:ph type="title"/>
          </p:nvPr>
        </p:nvSpPr>
        <p:spPr/>
        <p:txBody>
          <a:bodyPr/>
          <a:lstStyle/>
          <a:p>
            <a:r>
              <a:rPr lang="en-US" dirty="0"/>
              <a:t>Monetization Trends</a:t>
            </a:r>
            <a:endParaRPr lang="vi-VN" dirty="0"/>
          </a:p>
        </p:txBody>
      </p:sp>
      <p:sp>
        <p:nvSpPr>
          <p:cNvPr id="3" name="Slide Number Placeholder 2">
            <a:extLst>
              <a:ext uri="{FF2B5EF4-FFF2-40B4-BE49-F238E27FC236}">
                <a16:creationId xmlns:a16="http://schemas.microsoft.com/office/drawing/2014/main" id="{FF9CE27F-96D6-8E5F-3690-D7E878292085}"/>
              </a:ext>
            </a:extLst>
          </p:cNvPr>
          <p:cNvSpPr>
            <a:spLocks noGrp="1"/>
          </p:cNvSpPr>
          <p:nvPr>
            <p:ph type="sldNum" sz="quarter" idx="10"/>
          </p:nvPr>
        </p:nvSpPr>
        <p:spPr/>
        <p:txBody>
          <a:bodyPr/>
          <a:lstStyle/>
          <a:p>
            <a:fld id="{D95E2228-2187-F842-970B-2F4F86ECEDF9}" type="slidenum">
              <a:rPr lang="en-PH" smtClean="0"/>
              <a:pPr/>
              <a:t>35</a:t>
            </a:fld>
            <a:endParaRPr lang="en-PH"/>
          </a:p>
        </p:txBody>
      </p:sp>
      <p:sp>
        <p:nvSpPr>
          <p:cNvPr id="4" name="TextBox 3">
            <a:extLst>
              <a:ext uri="{FF2B5EF4-FFF2-40B4-BE49-F238E27FC236}">
                <a16:creationId xmlns:a16="http://schemas.microsoft.com/office/drawing/2014/main" id="{694EC211-D7CF-F742-0AB4-24D9F96A7A8C}"/>
              </a:ext>
            </a:extLst>
          </p:cNvPr>
          <p:cNvSpPr txBox="1"/>
          <p:nvPr/>
        </p:nvSpPr>
        <p:spPr>
          <a:xfrm>
            <a:off x="297424" y="1048004"/>
            <a:ext cx="7062163" cy="369332"/>
          </a:xfrm>
          <a:prstGeom prst="rect">
            <a:avLst/>
          </a:prstGeom>
          <a:noFill/>
        </p:spPr>
        <p:txBody>
          <a:bodyPr wrap="square" rtlCol="0">
            <a:spAutoFit/>
          </a:bodyPr>
          <a:lstStyle/>
          <a:p>
            <a:r>
              <a:rPr lang="en-US" sz="1800" b="1" dirty="0">
                <a:latin typeface="Montserrat" panose="00000500000000000000" pitchFamily="2" charset="0"/>
              </a:rPr>
              <a:t>Season Pass</a:t>
            </a:r>
            <a:endParaRPr lang="vi-VN" sz="1800" b="1" dirty="0">
              <a:latin typeface="Montserrat" panose="00000500000000000000" pitchFamily="2" charset="0"/>
            </a:endParaRPr>
          </a:p>
        </p:txBody>
      </p:sp>
      <p:pic>
        <p:nvPicPr>
          <p:cNvPr id="7" name="Picture 6">
            <a:extLst>
              <a:ext uri="{FF2B5EF4-FFF2-40B4-BE49-F238E27FC236}">
                <a16:creationId xmlns:a16="http://schemas.microsoft.com/office/drawing/2014/main" id="{09916640-0818-EEE9-C07E-0CE7DA0A2919}"/>
              </a:ext>
            </a:extLst>
          </p:cNvPr>
          <p:cNvPicPr>
            <a:picLocks noChangeAspect="1"/>
          </p:cNvPicPr>
          <p:nvPr/>
        </p:nvPicPr>
        <p:blipFill>
          <a:blip r:embed="rId2"/>
          <a:stretch>
            <a:fillRect/>
          </a:stretch>
        </p:blipFill>
        <p:spPr>
          <a:xfrm>
            <a:off x="4097923" y="1352550"/>
            <a:ext cx="7724775" cy="5505450"/>
          </a:xfrm>
          <a:prstGeom prst="rect">
            <a:avLst/>
          </a:prstGeom>
        </p:spPr>
      </p:pic>
      <p:sp>
        <p:nvSpPr>
          <p:cNvPr id="11" name="TextBox 10">
            <a:extLst>
              <a:ext uri="{FF2B5EF4-FFF2-40B4-BE49-F238E27FC236}">
                <a16:creationId xmlns:a16="http://schemas.microsoft.com/office/drawing/2014/main" id="{003609BD-9502-409C-87CC-A53092CED556}"/>
              </a:ext>
            </a:extLst>
          </p:cNvPr>
          <p:cNvSpPr txBox="1"/>
          <p:nvPr/>
        </p:nvSpPr>
        <p:spPr>
          <a:xfrm>
            <a:off x="369302" y="2524098"/>
            <a:ext cx="3341564" cy="2246769"/>
          </a:xfrm>
          <a:prstGeom prst="rect">
            <a:avLst/>
          </a:prstGeom>
          <a:noFill/>
        </p:spPr>
        <p:txBody>
          <a:bodyPr wrap="square">
            <a:spAutoFit/>
          </a:bodyPr>
          <a:lstStyle/>
          <a:p>
            <a:pPr marL="285750" indent="-285750">
              <a:buFont typeface="Arial" panose="020B0604020202020204" pitchFamily="34" charset="0"/>
              <a:buChar char="•"/>
            </a:pPr>
            <a:r>
              <a:rPr lang="en-US" dirty="0">
                <a:latin typeface="Montserrat" panose="00000500000000000000" pitchFamily="2" charset="0"/>
              </a:rPr>
              <a:t>While </a:t>
            </a:r>
            <a:r>
              <a:rPr lang="en-US" b="1" dirty="0">
                <a:latin typeface="Montserrat" panose="00000500000000000000" pitchFamily="2" charset="0"/>
              </a:rPr>
              <a:t>the majority of the top titles that have implemented a Season Pass are Mid-Core  </a:t>
            </a:r>
            <a:r>
              <a:rPr lang="en-US" dirty="0">
                <a:latin typeface="Montserrat" panose="00000500000000000000" pitchFamily="2" charset="0"/>
              </a:rPr>
              <a:t>games, </a:t>
            </a:r>
            <a:r>
              <a:rPr lang="en-US" b="1" dirty="0">
                <a:latin typeface="Montserrat" panose="00000500000000000000" pitchFamily="2" charset="0"/>
              </a:rPr>
              <a:t>Casual titles </a:t>
            </a:r>
            <a:r>
              <a:rPr lang="en-US" dirty="0">
                <a:latin typeface="Montserrat" panose="00000500000000000000" pitchFamily="2" charset="0"/>
              </a:rPr>
              <a:t>have also started to add the feature. </a:t>
            </a:r>
          </a:p>
          <a:p>
            <a:endParaRPr lang="en-US" dirty="0">
              <a:latin typeface="Montserrat" panose="00000500000000000000" pitchFamily="2" charset="0"/>
            </a:endParaRPr>
          </a:p>
          <a:p>
            <a:pPr marL="285750" indent="-285750">
              <a:buFont typeface="Arial" panose="020B0604020202020204" pitchFamily="34" charset="0"/>
              <a:buChar char="•"/>
            </a:pPr>
            <a:r>
              <a:rPr lang="en-US" dirty="0">
                <a:latin typeface="Montserrat" panose="00000500000000000000" pitchFamily="2" charset="0"/>
              </a:rPr>
              <a:t>Examples include </a:t>
            </a:r>
            <a:r>
              <a:rPr lang="en-US" b="1" dirty="0">
                <a:latin typeface="Montserrat" panose="00000500000000000000" pitchFamily="2" charset="0"/>
              </a:rPr>
              <a:t>Candy Crush Saga</a:t>
            </a:r>
            <a:r>
              <a:rPr lang="en-US" dirty="0">
                <a:latin typeface="Montserrat" panose="00000500000000000000" pitchFamily="2" charset="0"/>
              </a:rPr>
              <a:t> from King along with Homescapes and Gardenscapes from Playrix.</a:t>
            </a:r>
            <a:endParaRPr lang="vi-VN" dirty="0">
              <a:latin typeface="Montserrat" panose="00000500000000000000" pitchFamily="2" charset="0"/>
            </a:endParaRPr>
          </a:p>
        </p:txBody>
      </p:sp>
    </p:spTree>
    <p:extLst>
      <p:ext uri="{BB962C8B-B14F-4D97-AF65-F5344CB8AC3E}">
        <p14:creationId xmlns:p14="http://schemas.microsoft.com/office/powerpoint/2010/main" val="373052032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A3D2B-4ABF-E425-93F3-8A6689A47A57}"/>
              </a:ext>
            </a:extLst>
          </p:cNvPr>
          <p:cNvSpPr>
            <a:spLocks noGrp="1"/>
          </p:cNvSpPr>
          <p:nvPr>
            <p:ph type="title"/>
          </p:nvPr>
        </p:nvSpPr>
        <p:spPr/>
        <p:txBody>
          <a:bodyPr/>
          <a:lstStyle/>
          <a:p>
            <a:r>
              <a:rPr lang="en-US" dirty="0"/>
              <a:t>Monetization Trends</a:t>
            </a:r>
            <a:endParaRPr lang="vi-VN" dirty="0"/>
          </a:p>
        </p:txBody>
      </p:sp>
      <p:sp>
        <p:nvSpPr>
          <p:cNvPr id="3" name="Slide Number Placeholder 2">
            <a:extLst>
              <a:ext uri="{FF2B5EF4-FFF2-40B4-BE49-F238E27FC236}">
                <a16:creationId xmlns:a16="http://schemas.microsoft.com/office/drawing/2014/main" id="{FF9CE27F-96D6-8E5F-3690-D7E878292085}"/>
              </a:ext>
            </a:extLst>
          </p:cNvPr>
          <p:cNvSpPr>
            <a:spLocks noGrp="1"/>
          </p:cNvSpPr>
          <p:nvPr>
            <p:ph type="sldNum" sz="quarter" idx="10"/>
          </p:nvPr>
        </p:nvSpPr>
        <p:spPr/>
        <p:txBody>
          <a:bodyPr/>
          <a:lstStyle/>
          <a:p>
            <a:fld id="{D95E2228-2187-F842-970B-2F4F86ECEDF9}" type="slidenum">
              <a:rPr lang="en-PH" smtClean="0"/>
              <a:pPr/>
              <a:t>36</a:t>
            </a:fld>
            <a:endParaRPr lang="en-PH"/>
          </a:p>
        </p:txBody>
      </p:sp>
      <p:sp>
        <p:nvSpPr>
          <p:cNvPr id="4" name="TextBox 3">
            <a:extLst>
              <a:ext uri="{FF2B5EF4-FFF2-40B4-BE49-F238E27FC236}">
                <a16:creationId xmlns:a16="http://schemas.microsoft.com/office/drawing/2014/main" id="{694EC211-D7CF-F742-0AB4-24D9F96A7A8C}"/>
              </a:ext>
            </a:extLst>
          </p:cNvPr>
          <p:cNvSpPr txBox="1"/>
          <p:nvPr/>
        </p:nvSpPr>
        <p:spPr>
          <a:xfrm>
            <a:off x="297424" y="1048004"/>
            <a:ext cx="10178226" cy="369332"/>
          </a:xfrm>
          <a:prstGeom prst="rect">
            <a:avLst/>
          </a:prstGeom>
          <a:noFill/>
        </p:spPr>
        <p:txBody>
          <a:bodyPr wrap="square" rtlCol="0">
            <a:spAutoFit/>
          </a:bodyPr>
          <a:lstStyle/>
          <a:p>
            <a:r>
              <a:rPr lang="en-US" sz="1800" b="1" dirty="0">
                <a:latin typeface="Montserrat" panose="00000500000000000000" pitchFamily="2" charset="0"/>
              </a:rPr>
              <a:t>Monetization Strategies Relationships: Traditional F2P vs Alternative Methods</a:t>
            </a:r>
            <a:endParaRPr lang="vi-VN" sz="1800" b="1" dirty="0">
              <a:latin typeface="Montserrat" panose="00000500000000000000" pitchFamily="2" charset="0"/>
            </a:endParaRPr>
          </a:p>
        </p:txBody>
      </p:sp>
      <p:pic>
        <p:nvPicPr>
          <p:cNvPr id="9" name="Picture 8">
            <a:extLst>
              <a:ext uri="{FF2B5EF4-FFF2-40B4-BE49-F238E27FC236}">
                <a16:creationId xmlns:a16="http://schemas.microsoft.com/office/drawing/2014/main" id="{99C850E9-6EBA-C37D-D0CF-D8C7473114D2}"/>
              </a:ext>
            </a:extLst>
          </p:cNvPr>
          <p:cNvPicPr>
            <a:picLocks noChangeAspect="1"/>
          </p:cNvPicPr>
          <p:nvPr/>
        </p:nvPicPr>
        <p:blipFill>
          <a:blip r:embed="rId2"/>
          <a:stretch>
            <a:fillRect/>
          </a:stretch>
        </p:blipFill>
        <p:spPr>
          <a:xfrm>
            <a:off x="297425" y="1417336"/>
            <a:ext cx="7044408" cy="4904122"/>
          </a:xfrm>
          <a:prstGeom prst="rect">
            <a:avLst/>
          </a:prstGeom>
        </p:spPr>
      </p:pic>
      <p:sp>
        <p:nvSpPr>
          <p:cNvPr id="10" name="TextBox 9">
            <a:extLst>
              <a:ext uri="{FF2B5EF4-FFF2-40B4-BE49-F238E27FC236}">
                <a16:creationId xmlns:a16="http://schemas.microsoft.com/office/drawing/2014/main" id="{66C29ABF-C9C3-4214-FE64-E1E79A1FD5BC}"/>
              </a:ext>
            </a:extLst>
          </p:cNvPr>
          <p:cNvSpPr txBox="1"/>
          <p:nvPr/>
        </p:nvSpPr>
        <p:spPr>
          <a:xfrm>
            <a:off x="7563775" y="1538189"/>
            <a:ext cx="4154748" cy="4401205"/>
          </a:xfrm>
          <a:prstGeom prst="rect">
            <a:avLst/>
          </a:prstGeom>
          <a:noFill/>
        </p:spPr>
        <p:txBody>
          <a:bodyPr wrap="square" rtlCol="0">
            <a:spAutoFit/>
          </a:bodyPr>
          <a:lstStyle/>
          <a:p>
            <a:r>
              <a:rPr lang="en-US" b="1" dirty="0">
                <a:latin typeface="Montserrat" panose="00000500000000000000" pitchFamily="2" charset="0"/>
              </a:rPr>
              <a:t>OVERVIEW</a:t>
            </a:r>
          </a:p>
          <a:p>
            <a:endParaRPr lang="en-US" b="1" dirty="0">
              <a:latin typeface="Montserrat" panose="00000500000000000000" pitchFamily="2" charset="0"/>
            </a:endParaRPr>
          </a:p>
          <a:p>
            <a:pPr marL="285750" indent="-285750">
              <a:buFont typeface="Arial" panose="020B0604020202020204" pitchFamily="34" charset="0"/>
              <a:buChar char="•"/>
            </a:pPr>
            <a:r>
              <a:rPr lang="en-US" dirty="0">
                <a:latin typeface="Montserrat" panose="00000500000000000000" pitchFamily="2" charset="0"/>
              </a:rPr>
              <a:t>Data reveals a </a:t>
            </a:r>
            <a:r>
              <a:rPr lang="en-US" b="1" dirty="0">
                <a:latin typeface="Montserrat" panose="00000500000000000000" pitchFamily="2" charset="0"/>
              </a:rPr>
              <a:t>strong association </a:t>
            </a:r>
            <a:r>
              <a:rPr lang="en-US" dirty="0">
                <a:latin typeface="Montserrat" panose="00000500000000000000" pitchFamily="2" charset="0"/>
              </a:rPr>
              <a:t>between </a:t>
            </a:r>
            <a:r>
              <a:rPr lang="en-US" b="1" dirty="0">
                <a:latin typeface="Montserrat" panose="00000500000000000000" pitchFamily="2" charset="0"/>
              </a:rPr>
              <a:t>Live Ops and Gacha</a:t>
            </a:r>
            <a:r>
              <a:rPr lang="en-US" dirty="0">
                <a:latin typeface="Montserrat" panose="00000500000000000000" pitchFamily="2" charset="0"/>
              </a:rPr>
              <a:t>. This is likely due to titles with Gacha mechanics requiring regular updates to keep users engaged with new and existing content.</a:t>
            </a:r>
          </a:p>
          <a:p>
            <a:pPr marL="285750" indent="-285750">
              <a:buFont typeface="Arial" panose="020B0604020202020204" pitchFamily="34" charset="0"/>
              <a:buChar char="•"/>
            </a:pPr>
            <a:r>
              <a:rPr lang="en-US" b="1" dirty="0">
                <a:latin typeface="Montserrat" panose="00000500000000000000" pitchFamily="2" charset="0"/>
              </a:rPr>
              <a:t>Subscriptions and Ad Removal </a:t>
            </a:r>
            <a:r>
              <a:rPr lang="en-US" dirty="0">
                <a:latin typeface="Montserrat" panose="00000500000000000000" pitchFamily="2" charset="0"/>
              </a:rPr>
              <a:t>also show a </a:t>
            </a:r>
            <a:r>
              <a:rPr lang="en-US" b="1" dirty="0">
                <a:latin typeface="Montserrat" panose="00000500000000000000" pitchFamily="2" charset="0"/>
              </a:rPr>
              <a:t>strong association</a:t>
            </a:r>
            <a:r>
              <a:rPr lang="en-US" dirty="0">
                <a:latin typeface="Montserrat" panose="00000500000000000000" pitchFamily="2" charset="0"/>
              </a:rPr>
              <a:t>, as these monetization methods are both most popular with </a:t>
            </a:r>
            <a:r>
              <a:rPr lang="en-US" b="1" dirty="0">
                <a:latin typeface="Montserrat" panose="00000500000000000000" pitchFamily="2" charset="0"/>
              </a:rPr>
              <a:t>Casual titles</a:t>
            </a:r>
            <a:r>
              <a:rPr lang="en-US" dirty="0">
                <a:latin typeface="Montserrat" panose="00000500000000000000" pitchFamily="2" charset="0"/>
              </a:rPr>
              <a:t>, which also have a higher probability of utilizing in-game ads.</a:t>
            </a:r>
          </a:p>
          <a:p>
            <a:pPr marL="285750" indent="-285750">
              <a:buFont typeface="Arial" panose="020B0604020202020204" pitchFamily="34" charset="0"/>
              <a:buChar char="•"/>
            </a:pPr>
            <a:r>
              <a:rPr lang="en-US" dirty="0">
                <a:latin typeface="Montserrat" panose="00000500000000000000" pitchFamily="2" charset="0"/>
              </a:rPr>
              <a:t>While </a:t>
            </a:r>
            <a:r>
              <a:rPr lang="en-US" b="1" dirty="0">
                <a:latin typeface="Montserrat" panose="00000500000000000000" pitchFamily="2" charset="0"/>
              </a:rPr>
              <a:t>traditional free-to-play </a:t>
            </a:r>
            <a:r>
              <a:rPr lang="en-US" dirty="0">
                <a:latin typeface="Montserrat" panose="00000500000000000000" pitchFamily="2" charset="0"/>
              </a:rPr>
              <a:t>mechanics are intertwined, emerging and </a:t>
            </a:r>
            <a:r>
              <a:rPr lang="en-US" b="1" dirty="0">
                <a:latin typeface="Montserrat" panose="00000500000000000000" pitchFamily="2" charset="0"/>
              </a:rPr>
              <a:t>alternative monetization </a:t>
            </a:r>
            <a:r>
              <a:rPr lang="en-US" dirty="0">
                <a:latin typeface="Montserrat" panose="00000500000000000000" pitchFamily="2" charset="0"/>
              </a:rPr>
              <a:t>method such as </a:t>
            </a:r>
            <a:r>
              <a:rPr lang="en-US" b="1" dirty="0">
                <a:latin typeface="Montserrat" panose="00000500000000000000" pitchFamily="2" charset="0"/>
              </a:rPr>
              <a:t>NFT/Crypto </a:t>
            </a:r>
            <a:r>
              <a:rPr lang="en-US" dirty="0">
                <a:latin typeface="Montserrat" panose="00000500000000000000" pitchFamily="2" charset="0"/>
              </a:rPr>
              <a:t>typically show no relationship with other features.</a:t>
            </a:r>
            <a:endParaRPr lang="en-US" b="1" dirty="0">
              <a:latin typeface="Montserrat" panose="00000500000000000000" pitchFamily="2" charset="0"/>
            </a:endParaRPr>
          </a:p>
          <a:p>
            <a:endParaRPr lang="en-US" dirty="0">
              <a:latin typeface="Montserrat" panose="00000500000000000000" pitchFamily="2" charset="0"/>
            </a:endParaRPr>
          </a:p>
          <a:p>
            <a:endParaRPr lang="en-US" b="1" dirty="0">
              <a:latin typeface="Montserrat" panose="00000500000000000000" pitchFamily="2" charset="0"/>
            </a:endParaRPr>
          </a:p>
        </p:txBody>
      </p:sp>
    </p:spTree>
    <p:extLst>
      <p:ext uri="{BB962C8B-B14F-4D97-AF65-F5344CB8AC3E}">
        <p14:creationId xmlns:p14="http://schemas.microsoft.com/office/powerpoint/2010/main" val="108941952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A3D2B-4ABF-E425-93F3-8A6689A47A57}"/>
              </a:ext>
            </a:extLst>
          </p:cNvPr>
          <p:cNvSpPr>
            <a:spLocks noGrp="1"/>
          </p:cNvSpPr>
          <p:nvPr>
            <p:ph type="title"/>
          </p:nvPr>
        </p:nvSpPr>
        <p:spPr/>
        <p:txBody>
          <a:bodyPr/>
          <a:lstStyle/>
          <a:p>
            <a:r>
              <a:rPr lang="en-US" dirty="0"/>
              <a:t>Monetization Trends</a:t>
            </a:r>
            <a:endParaRPr lang="vi-VN" dirty="0"/>
          </a:p>
        </p:txBody>
      </p:sp>
      <p:sp>
        <p:nvSpPr>
          <p:cNvPr id="3" name="Slide Number Placeholder 2">
            <a:extLst>
              <a:ext uri="{FF2B5EF4-FFF2-40B4-BE49-F238E27FC236}">
                <a16:creationId xmlns:a16="http://schemas.microsoft.com/office/drawing/2014/main" id="{FF9CE27F-96D6-8E5F-3690-D7E878292085}"/>
              </a:ext>
            </a:extLst>
          </p:cNvPr>
          <p:cNvSpPr>
            <a:spLocks noGrp="1"/>
          </p:cNvSpPr>
          <p:nvPr>
            <p:ph type="sldNum" sz="quarter" idx="10"/>
          </p:nvPr>
        </p:nvSpPr>
        <p:spPr/>
        <p:txBody>
          <a:bodyPr/>
          <a:lstStyle/>
          <a:p>
            <a:fld id="{D95E2228-2187-F842-970B-2F4F86ECEDF9}" type="slidenum">
              <a:rPr lang="en-PH" smtClean="0"/>
              <a:pPr/>
              <a:t>37</a:t>
            </a:fld>
            <a:endParaRPr lang="en-PH"/>
          </a:p>
        </p:txBody>
      </p:sp>
      <p:sp>
        <p:nvSpPr>
          <p:cNvPr id="4" name="TextBox 3">
            <a:extLst>
              <a:ext uri="{FF2B5EF4-FFF2-40B4-BE49-F238E27FC236}">
                <a16:creationId xmlns:a16="http://schemas.microsoft.com/office/drawing/2014/main" id="{694EC211-D7CF-F742-0AB4-24D9F96A7A8C}"/>
              </a:ext>
            </a:extLst>
          </p:cNvPr>
          <p:cNvSpPr txBox="1"/>
          <p:nvPr/>
        </p:nvSpPr>
        <p:spPr>
          <a:xfrm>
            <a:off x="297424" y="1048004"/>
            <a:ext cx="9805364" cy="369332"/>
          </a:xfrm>
          <a:prstGeom prst="rect">
            <a:avLst/>
          </a:prstGeom>
          <a:noFill/>
        </p:spPr>
        <p:txBody>
          <a:bodyPr wrap="square" rtlCol="0">
            <a:spAutoFit/>
          </a:bodyPr>
          <a:lstStyle/>
          <a:p>
            <a:r>
              <a:rPr lang="en-US" sz="1800" b="1" dirty="0">
                <a:latin typeface="Montserrat" panose="00000500000000000000" pitchFamily="2" charset="0"/>
              </a:rPr>
              <a:t>Monetization Strategies Relationships: Traditional F2P vs Alternative Methods</a:t>
            </a:r>
            <a:endParaRPr lang="vi-VN" sz="1800" b="1" dirty="0">
              <a:latin typeface="Montserrat" panose="00000500000000000000" pitchFamily="2" charset="0"/>
            </a:endParaRPr>
          </a:p>
        </p:txBody>
      </p:sp>
      <p:sp>
        <p:nvSpPr>
          <p:cNvPr id="10" name="TextBox 9">
            <a:extLst>
              <a:ext uri="{FF2B5EF4-FFF2-40B4-BE49-F238E27FC236}">
                <a16:creationId xmlns:a16="http://schemas.microsoft.com/office/drawing/2014/main" id="{66C29ABF-C9C3-4214-FE64-E1E79A1FD5BC}"/>
              </a:ext>
            </a:extLst>
          </p:cNvPr>
          <p:cNvSpPr txBox="1"/>
          <p:nvPr/>
        </p:nvSpPr>
        <p:spPr>
          <a:xfrm>
            <a:off x="7563775" y="1538189"/>
            <a:ext cx="4154748" cy="2893100"/>
          </a:xfrm>
          <a:prstGeom prst="rect">
            <a:avLst/>
          </a:prstGeom>
          <a:noFill/>
        </p:spPr>
        <p:txBody>
          <a:bodyPr wrap="square" rtlCol="0">
            <a:spAutoFit/>
          </a:bodyPr>
          <a:lstStyle/>
          <a:p>
            <a:r>
              <a:rPr lang="en-US" b="1" dirty="0">
                <a:latin typeface="Montserrat" panose="00000500000000000000" pitchFamily="2" charset="0"/>
              </a:rPr>
              <a:t>OVERVIEW</a:t>
            </a:r>
          </a:p>
          <a:p>
            <a:endParaRPr lang="en-US" b="1" dirty="0">
              <a:latin typeface="Montserrat" panose="00000500000000000000" pitchFamily="2" charset="0"/>
            </a:endParaRPr>
          </a:p>
          <a:p>
            <a:pPr marL="285750" indent="-285750">
              <a:buFont typeface="Arial" panose="020B0604020202020204" pitchFamily="34" charset="0"/>
              <a:buChar char="•"/>
            </a:pPr>
            <a:r>
              <a:rPr lang="en-US" dirty="0">
                <a:latin typeface="Montserrat" panose="00000500000000000000" pitchFamily="2" charset="0"/>
              </a:rPr>
              <a:t>Data reveals a </a:t>
            </a:r>
            <a:r>
              <a:rPr lang="en-US" b="1" dirty="0">
                <a:latin typeface="Montserrat" panose="00000500000000000000" pitchFamily="2" charset="0"/>
              </a:rPr>
              <a:t>strong association </a:t>
            </a:r>
            <a:r>
              <a:rPr lang="en-US" dirty="0">
                <a:latin typeface="Montserrat" panose="00000500000000000000" pitchFamily="2" charset="0"/>
              </a:rPr>
              <a:t>with games that feature </a:t>
            </a:r>
            <a:r>
              <a:rPr lang="en-US" b="1" dirty="0">
                <a:latin typeface="Montserrat" panose="00000500000000000000" pitchFamily="2" charset="0"/>
              </a:rPr>
              <a:t>Gacha features and the Anime art style</a:t>
            </a:r>
            <a:r>
              <a:rPr lang="en-US" dirty="0">
                <a:latin typeface="Montserrat" panose="00000500000000000000" pitchFamily="2" charset="0"/>
              </a:rPr>
              <a:t>, which is also hugely popular in Japan.</a:t>
            </a:r>
          </a:p>
          <a:p>
            <a:pPr marL="285750" indent="-285750">
              <a:buFont typeface="Arial" panose="020B0604020202020204" pitchFamily="34" charset="0"/>
              <a:buChar char="•"/>
            </a:pPr>
            <a:r>
              <a:rPr lang="en-US" dirty="0">
                <a:latin typeface="Montserrat" panose="00000500000000000000" pitchFamily="2" charset="0"/>
              </a:rPr>
              <a:t>The </a:t>
            </a:r>
            <a:r>
              <a:rPr lang="en-US" b="1" dirty="0">
                <a:latin typeface="Montserrat" panose="00000500000000000000" pitchFamily="2" charset="0"/>
              </a:rPr>
              <a:t>Cartoon art style </a:t>
            </a:r>
            <a:r>
              <a:rPr lang="en-US" dirty="0">
                <a:latin typeface="Montserrat" panose="00000500000000000000" pitchFamily="2" charset="0"/>
              </a:rPr>
              <a:t>shows a </a:t>
            </a:r>
            <a:r>
              <a:rPr lang="en-US" b="1" dirty="0">
                <a:latin typeface="Montserrat" panose="00000500000000000000" pitchFamily="2" charset="0"/>
              </a:rPr>
              <a:t>strong relationship</a:t>
            </a:r>
            <a:r>
              <a:rPr lang="en-US" dirty="0">
                <a:latin typeface="Montserrat" panose="00000500000000000000" pitchFamily="2" charset="0"/>
              </a:rPr>
              <a:t> with the </a:t>
            </a:r>
            <a:r>
              <a:rPr lang="en-US" b="1" dirty="0">
                <a:latin typeface="Montserrat" panose="00000500000000000000" pitchFamily="2" charset="0"/>
              </a:rPr>
              <a:t>Season Pass </a:t>
            </a:r>
            <a:r>
              <a:rPr lang="en-US" dirty="0">
                <a:latin typeface="Montserrat" panose="00000500000000000000" pitchFamily="2" charset="0"/>
              </a:rPr>
              <a:t>and Subscription monetization descriptors. </a:t>
            </a:r>
          </a:p>
          <a:p>
            <a:pPr marL="285750" indent="-285750">
              <a:buFont typeface="Arial" panose="020B0604020202020204" pitchFamily="34" charset="0"/>
              <a:buChar char="•"/>
            </a:pPr>
            <a:r>
              <a:rPr lang="en-US" dirty="0">
                <a:latin typeface="Montserrat" panose="00000500000000000000" pitchFamily="2" charset="0"/>
              </a:rPr>
              <a:t>A weak relationship between </a:t>
            </a:r>
            <a:r>
              <a:rPr lang="en-US" b="1" dirty="0">
                <a:latin typeface="Montserrat" panose="00000500000000000000" pitchFamily="2" charset="0"/>
              </a:rPr>
              <a:t>Cartoon art style and NFT/Crypto </a:t>
            </a:r>
            <a:r>
              <a:rPr lang="en-US" dirty="0">
                <a:latin typeface="Montserrat" panose="00000500000000000000" pitchFamily="2" charset="0"/>
              </a:rPr>
              <a:t>monetization strategy is also detected.</a:t>
            </a:r>
          </a:p>
          <a:p>
            <a:endParaRPr lang="en-US" b="1" dirty="0">
              <a:latin typeface="Montserrat" panose="00000500000000000000" pitchFamily="2" charset="0"/>
            </a:endParaRPr>
          </a:p>
        </p:txBody>
      </p:sp>
      <p:pic>
        <p:nvPicPr>
          <p:cNvPr id="6" name="Picture 5">
            <a:extLst>
              <a:ext uri="{FF2B5EF4-FFF2-40B4-BE49-F238E27FC236}">
                <a16:creationId xmlns:a16="http://schemas.microsoft.com/office/drawing/2014/main" id="{35DA4A4B-DE42-1428-6DC0-899E30985ED0}"/>
              </a:ext>
            </a:extLst>
          </p:cNvPr>
          <p:cNvPicPr>
            <a:picLocks noChangeAspect="1"/>
          </p:cNvPicPr>
          <p:nvPr/>
        </p:nvPicPr>
        <p:blipFill>
          <a:blip r:embed="rId2"/>
          <a:stretch>
            <a:fillRect/>
          </a:stretch>
        </p:blipFill>
        <p:spPr>
          <a:xfrm>
            <a:off x="301883" y="1536980"/>
            <a:ext cx="6862397" cy="4779170"/>
          </a:xfrm>
          <a:prstGeom prst="rect">
            <a:avLst/>
          </a:prstGeom>
        </p:spPr>
      </p:pic>
    </p:spTree>
    <p:extLst>
      <p:ext uri="{BB962C8B-B14F-4D97-AF65-F5344CB8AC3E}">
        <p14:creationId xmlns:p14="http://schemas.microsoft.com/office/powerpoint/2010/main" val="419309807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023A89-119F-5B1F-CE95-D843C2FE0B8F}"/>
              </a:ext>
            </a:extLst>
          </p:cNvPr>
          <p:cNvSpPr>
            <a:spLocks noGrp="1"/>
          </p:cNvSpPr>
          <p:nvPr>
            <p:ph type="title"/>
          </p:nvPr>
        </p:nvSpPr>
        <p:spPr/>
        <p:txBody>
          <a:bodyPr/>
          <a:lstStyle/>
          <a:p>
            <a:r>
              <a:rPr lang="en-US" dirty="0"/>
              <a:t>Top Apps &amp; Games</a:t>
            </a:r>
            <a:endParaRPr lang="vi-VN" dirty="0"/>
          </a:p>
        </p:txBody>
      </p:sp>
      <p:sp>
        <p:nvSpPr>
          <p:cNvPr id="3" name="Slide Number Placeholder 2">
            <a:extLst>
              <a:ext uri="{FF2B5EF4-FFF2-40B4-BE49-F238E27FC236}">
                <a16:creationId xmlns:a16="http://schemas.microsoft.com/office/drawing/2014/main" id="{6BD1CFFF-C7F3-A6DD-280A-45EBF084B833}"/>
              </a:ext>
            </a:extLst>
          </p:cNvPr>
          <p:cNvSpPr>
            <a:spLocks noGrp="1"/>
          </p:cNvSpPr>
          <p:nvPr>
            <p:ph type="sldNum" sz="quarter" idx="10"/>
          </p:nvPr>
        </p:nvSpPr>
        <p:spPr/>
        <p:txBody>
          <a:bodyPr/>
          <a:lstStyle/>
          <a:p>
            <a:fld id="{D95E2228-2187-F842-970B-2F4F86ECEDF9}" type="slidenum">
              <a:rPr lang="en-PH" smtClean="0"/>
              <a:pPr/>
              <a:t>38</a:t>
            </a:fld>
            <a:endParaRPr lang="en-PH"/>
          </a:p>
        </p:txBody>
      </p:sp>
      <p:sp>
        <p:nvSpPr>
          <p:cNvPr id="6" name="TextBox 5">
            <a:extLst>
              <a:ext uri="{FF2B5EF4-FFF2-40B4-BE49-F238E27FC236}">
                <a16:creationId xmlns:a16="http://schemas.microsoft.com/office/drawing/2014/main" id="{C1DEAE4B-96DC-C51E-32AD-B7CEE3F81C9E}"/>
              </a:ext>
            </a:extLst>
          </p:cNvPr>
          <p:cNvSpPr txBox="1"/>
          <p:nvPr/>
        </p:nvSpPr>
        <p:spPr>
          <a:xfrm>
            <a:off x="297424" y="1048004"/>
            <a:ext cx="9414747" cy="369332"/>
          </a:xfrm>
          <a:prstGeom prst="rect">
            <a:avLst/>
          </a:prstGeom>
          <a:noFill/>
        </p:spPr>
        <p:txBody>
          <a:bodyPr wrap="square" rtlCol="0">
            <a:spAutoFit/>
          </a:bodyPr>
          <a:lstStyle/>
          <a:p>
            <a:r>
              <a:rPr lang="en-US" sz="1800" b="1" dirty="0">
                <a:latin typeface="Montserrat" panose="00000500000000000000" pitchFamily="2" charset="0"/>
              </a:rPr>
              <a:t>Top Apps by Asia Downloads in Q1 2022</a:t>
            </a:r>
            <a:endParaRPr lang="vi-VN" sz="1800" b="1" dirty="0">
              <a:latin typeface="Montserrat" panose="00000500000000000000" pitchFamily="2" charset="0"/>
            </a:endParaRPr>
          </a:p>
        </p:txBody>
      </p:sp>
      <p:sp>
        <p:nvSpPr>
          <p:cNvPr id="8" name="TextBox 7">
            <a:extLst>
              <a:ext uri="{FF2B5EF4-FFF2-40B4-BE49-F238E27FC236}">
                <a16:creationId xmlns:a16="http://schemas.microsoft.com/office/drawing/2014/main" id="{B2E7F577-7630-2F19-69D2-A07C1E42F5D5}"/>
              </a:ext>
            </a:extLst>
          </p:cNvPr>
          <p:cNvSpPr txBox="1"/>
          <p:nvPr/>
        </p:nvSpPr>
        <p:spPr>
          <a:xfrm>
            <a:off x="7253055" y="1776762"/>
            <a:ext cx="4641517" cy="1600438"/>
          </a:xfrm>
          <a:prstGeom prst="rect">
            <a:avLst/>
          </a:prstGeom>
          <a:noFill/>
        </p:spPr>
        <p:txBody>
          <a:bodyPr wrap="square">
            <a:spAutoFit/>
          </a:bodyPr>
          <a:lstStyle/>
          <a:p>
            <a:r>
              <a:rPr lang="en-US" b="1" dirty="0">
                <a:latin typeface="Montserrat" panose="00000500000000000000" pitchFamily="2" charset="0"/>
              </a:rPr>
              <a:t>APP STORE vs GOOGLE PLAY</a:t>
            </a:r>
          </a:p>
          <a:p>
            <a:pPr marL="285750" indent="-285750">
              <a:buFont typeface="Arial" panose="020B0604020202020204" pitchFamily="34" charset="0"/>
              <a:buChar char="•"/>
            </a:pPr>
            <a:endParaRPr lang="en-US" dirty="0">
              <a:latin typeface="Montserrat" panose="00000500000000000000" pitchFamily="2" charset="0"/>
            </a:endParaRPr>
          </a:p>
          <a:p>
            <a:pPr marL="285750" indent="-285750">
              <a:buFont typeface="Arial" panose="020B0604020202020204" pitchFamily="34" charset="0"/>
              <a:buChar char="•"/>
            </a:pPr>
            <a:r>
              <a:rPr lang="en-US" b="1" dirty="0">
                <a:latin typeface="Montserrat" panose="00000500000000000000" pitchFamily="2" charset="0"/>
              </a:rPr>
              <a:t>Instagram</a:t>
            </a:r>
            <a:r>
              <a:rPr lang="en-US" dirty="0">
                <a:latin typeface="Montserrat" panose="00000500000000000000" pitchFamily="2" charset="0"/>
              </a:rPr>
              <a:t> was the top app for third straight quarter in Q1 2022, followed by another Meta-owned app, Facebook.</a:t>
            </a:r>
          </a:p>
          <a:p>
            <a:pPr marL="285750" indent="-285750">
              <a:buFont typeface="Arial" panose="020B0604020202020204" pitchFamily="34" charset="0"/>
              <a:buChar char="•"/>
            </a:pPr>
            <a:r>
              <a:rPr lang="en-US" b="1" dirty="0">
                <a:latin typeface="Montserrat" panose="00000500000000000000" pitchFamily="2" charset="0"/>
              </a:rPr>
              <a:t>TikTok</a:t>
            </a:r>
            <a:r>
              <a:rPr lang="en-US" dirty="0">
                <a:latin typeface="Montserrat" panose="00000500000000000000" pitchFamily="2" charset="0"/>
              </a:rPr>
              <a:t>, the top in the U.S. and Europe, ranked No. 3 in Asia.</a:t>
            </a:r>
            <a:endParaRPr lang="vi-VN" dirty="0">
              <a:latin typeface="Montserrat" panose="00000500000000000000" pitchFamily="2" charset="0"/>
            </a:endParaRPr>
          </a:p>
        </p:txBody>
      </p:sp>
      <p:pic>
        <p:nvPicPr>
          <p:cNvPr id="7" name="Picture 6">
            <a:extLst>
              <a:ext uri="{FF2B5EF4-FFF2-40B4-BE49-F238E27FC236}">
                <a16:creationId xmlns:a16="http://schemas.microsoft.com/office/drawing/2014/main" id="{137D1E61-88BD-F7EC-1A59-E4B01A7EEBDB}"/>
              </a:ext>
            </a:extLst>
          </p:cNvPr>
          <p:cNvPicPr>
            <a:picLocks noChangeAspect="1"/>
          </p:cNvPicPr>
          <p:nvPr/>
        </p:nvPicPr>
        <p:blipFill>
          <a:blip r:embed="rId2"/>
          <a:stretch>
            <a:fillRect/>
          </a:stretch>
        </p:blipFill>
        <p:spPr>
          <a:xfrm>
            <a:off x="297424" y="1538189"/>
            <a:ext cx="6556137" cy="4692464"/>
          </a:xfrm>
          <a:prstGeom prst="rect">
            <a:avLst/>
          </a:prstGeom>
        </p:spPr>
      </p:pic>
    </p:spTree>
    <p:extLst>
      <p:ext uri="{BB962C8B-B14F-4D97-AF65-F5344CB8AC3E}">
        <p14:creationId xmlns:p14="http://schemas.microsoft.com/office/powerpoint/2010/main" val="148861446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023A89-119F-5B1F-CE95-D843C2FE0B8F}"/>
              </a:ext>
            </a:extLst>
          </p:cNvPr>
          <p:cNvSpPr>
            <a:spLocks noGrp="1"/>
          </p:cNvSpPr>
          <p:nvPr>
            <p:ph type="title"/>
          </p:nvPr>
        </p:nvSpPr>
        <p:spPr/>
        <p:txBody>
          <a:bodyPr/>
          <a:lstStyle/>
          <a:p>
            <a:r>
              <a:rPr lang="en-US" dirty="0"/>
              <a:t>Top Apps &amp; Games</a:t>
            </a:r>
            <a:endParaRPr lang="vi-VN" dirty="0"/>
          </a:p>
        </p:txBody>
      </p:sp>
      <p:sp>
        <p:nvSpPr>
          <p:cNvPr id="3" name="Slide Number Placeholder 2">
            <a:extLst>
              <a:ext uri="{FF2B5EF4-FFF2-40B4-BE49-F238E27FC236}">
                <a16:creationId xmlns:a16="http://schemas.microsoft.com/office/drawing/2014/main" id="{6BD1CFFF-C7F3-A6DD-280A-45EBF084B833}"/>
              </a:ext>
            </a:extLst>
          </p:cNvPr>
          <p:cNvSpPr>
            <a:spLocks noGrp="1"/>
          </p:cNvSpPr>
          <p:nvPr>
            <p:ph type="sldNum" sz="quarter" idx="10"/>
          </p:nvPr>
        </p:nvSpPr>
        <p:spPr/>
        <p:txBody>
          <a:bodyPr/>
          <a:lstStyle/>
          <a:p>
            <a:fld id="{D95E2228-2187-F842-970B-2F4F86ECEDF9}" type="slidenum">
              <a:rPr lang="en-PH" smtClean="0"/>
              <a:pPr/>
              <a:t>39</a:t>
            </a:fld>
            <a:endParaRPr lang="en-PH"/>
          </a:p>
        </p:txBody>
      </p:sp>
      <p:sp>
        <p:nvSpPr>
          <p:cNvPr id="6" name="TextBox 5">
            <a:extLst>
              <a:ext uri="{FF2B5EF4-FFF2-40B4-BE49-F238E27FC236}">
                <a16:creationId xmlns:a16="http://schemas.microsoft.com/office/drawing/2014/main" id="{C1DEAE4B-96DC-C51E-32AD-B7CEE3F81C9E}"/>
              </a:ext>
            </a:extLst>
          </p:cNvPr>
          <p:cNvSpPr txBox="1"/>
          <p:nvPr/>
        </p:nvSpPr>
        <p:spPr>
          <a:xfrm>
            <a:off x="297424" y="1048004"/>
            <a:ext cx="9414747" cy="369332"/>
          </a:xfrm>
          <a:prstGeom prst="rect">
            <a:avLst/>
          </a:prstGeom>
          <a:noFill/>
        </p:spPr>
        <p:txBody>
          <a:bodyPr wrap="square" rtlCol="0">
            <a:spAutoFit/>
          </a:bodyPr>
          <a:lstStyle/>
          <a:p>
            <a:r>
              <a:rPr lang="en-US" sz="1800" b="1" dirty="0">
                <a:latin typeface="Montserrat" panose="00000500000000000000" pitchFamily="2" charset="0"/>
              </a:rPr>
              <a:t>Top Apps by Asia Downloads in Q1 2022</a:t>
            </a:r>
            <a:endParaRPr lang="vi-VN" sz="1800" b="1" dirty="0">
              <a:latin typeface="Montserrat" panose="00000500000000000000" pitchFamily="2" charset="0"/>
            </a:endParaRPr>
          </a:p>
        </p:txBody>
      </p:sp>
      <p:sp>
        <p:nvSpPr>
          <p:cNvPr id="8" name="TextBox 7">
            <a:extLst>
              <a:ext uri="{FF2B5EF4-FFF2-40B4-BE49-F238E27FC236}">
                <a16:creationId xmlns:a16="http://schemas.microsoft.com/office/drawing/2014/main" id="{B2E7F577-7630-2F19-69D2-A07C1E42F5D5}"/>
              </a:ext>
            </a:extLst>
          </p:cNvPr>
          <p:cNvSpPr txBox="1"/>
          <p:nvPr/>
        </p:nvSpPr>
        <p:spPr>
          <a:xfrm>
            <a:off x="7253055" y="1776762"/>
            <a:ext cx="4641517" cy="1815882"/>
          </a:xfrm>
          <a:prstGeom prst="rect">
            <a:avLst/>
          </a:prstGeom>
          <a:noFill/>
        </p:spPr>
        <p:txBody>
          <a:bodyPr wrap="square">
            <a:spAutoFit/>
          </a:bodyPr>
          <a:lstStyle/>
          <a:p>
            <a:r>
              <a:rPr lang="en-US" b="1" dirty="0">
                <a:latin typeface="Montserrat" panose="00000500000000000000" pitchFamily="2" charset="0"/>
              </a:rPr>
              <a:t>IPHONE vs IPAD</a:t>
            </a:r>
          </a:p>
          <a:p>
            <a:pPr marL="285750" indent="-285750">
              <a:buFont typeface="Arial" panose="020B0604020202020204" pitchFamily="34" charset="0"/>
              <a:buChar char="•"/>
            </a:pPr>
            <a:endParaRPr lang="en-US" dirty="0">
              <a:latin typeface="Montserrat" panose="00000500000000000000" pitchFamily="2" charset="0"/>
            </a:endParaRPr>
          </a:p>
          <a:p>
            <a:pPr marL="285750" indent="-285750">
              <a:buFont typeface="Arial" panose="020B0604020202020204" pitchFamily="34" charset="0"/>
              <a:buChar char="•"/>
            </a:pPr>
            <a:r>
              <a:rPr lang="en-US" b="1" dirty="0">
                <a:latin typeface="Montserrat" panose="00000500000000000000" pitchFamily="2" charset="0"/>
              </a:rPr>
              <a:t>ByteDance</a:t>
            </a:r>
            <a:r>
              <a:rPr lang="en-US" dirty="0">
                <a:latin typeface="Montserrat" panose="00000500000000000000" pitchFamily="2" charset="0"/>
              </a:rPr>
              <a:t> had two of the top three apps in Asia on the App Store in Q1 2022.</a:t>
            </a:r>
          </a:p>
          <a:p>
            <a:pPr marL="285750" indent="-285750">
              <a:buFont typeface="Arial" panose="020B0604020202020204" pitchFamily="34" charset="0"/>
              <a:buChar char="•"/>
            </a:pPr>
            <a:r>
              <a:rPr lang="en-US" dirty="0">
                <a:latin typeface="Montserrat" panose="00000500000000000000" pitchFamily="2" charset="0"/>
              </a:rPr>
              <a:t>As China imposed lockdowns against a surge in COVID-19, </a:t>
            </a:r>
            <a:r>
              <a:rPr lang="en-US" b="1" dirty="0">
                <a:latin typeface="Montserrat" panose="00000500000000000000" pitchFamily="2" charset="0"/>
              </a:rPr>
              <a:t>VooV Meeting’s </a:t>
            </a:r>
            <a:r>
              <a:rPr lang="en-US" dirty="0">
                <a:latin typeface="Montserrat" panose="00000500000000000000" pitchFamily="2" charset="0"/>
              </a:rPr>
              <a:t>downloads climbed 126% quarter-over-quarter to more than 14.6 million.</a:t>
            </a:r>
            <a:endParaRPr lang="vi-VN" dirty="0">
              <a:latin typeface="Montserrat" panose="00000500000000000000" pitchFamily="2" charset="0"/>
            </a:endParaRPr>
          </a:p>
        </p:txBody>
      </p:sp>
      <p:pic>
        <p:nvPicPr>
          <p:cNvPr id="5" name="Picture 4">
            <a:extLst>
              <a:ext uri="{FF2B5EF4-FFF2-40B4-BE49-F238E27FC236}">
                <a16:creationId xmlns:a16="http://schemas.microsoft.com/office/drawing/2014/main" id="{6089489D-4897-9F41-42D0-D323D21F05CE}"/>
              </a:ext>
            </a:extLst>
          </p:cNvPr>
          <p:cNvPicPr>
            <a:picLocks noChangeAspect="1"/>
          </p:cNvPicPr>
          <p:nvPr/>
        </p:nvPicPr>
        <p:blipFill>
          <a:blip r:embed="rId2"/>
          <a:stretch>
            <a:fillRect/>
          </a:stretch>
        </p:blipFill>
        <p:spPr>
          <a:xfrm>
            <a:off x="297424" y="1538189"/>
            <a:ext cx="6680425" cy="4721059"/>
          </a:xfrm>
          <a:prstGeom prst="rect">
            <a:avLst/>
          </a:prstGeom>
        </p:spPr>
      </p:pic>
    </p:spTree>
    <p:extLst>
      <p:ext uri="{BB962C8B-B14F-4D97-AF65-F5344CB8AC3E}">
        <p14:creationId xmlns:p14="http://schemas.microsoft.com/office/powerpoint/2010/main" val="41613562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58C62A-0521-694B-E50D-8CDA7F3AD5A2}"/>
              </a:ext>
            </a:extLst>
          </p:cNvPr>
          <p:cNvSpPr>
            <a:spLocks noGrp="1"/>
          </p:cNvSpPr>
          <p:nvPr>
            <p:ph type="title"/>
          </p:nvPr>
        </p:nvSpPr>
        <p:spPr/>
        <p:txBody>
          <a:bodyPr/>
          <a:lstStyle/>
          <a:p>
            <a:r>
              <a:rPr lang="en-US" dirty="0"/>
              <a:t>Agenda</a:t>
            </a:r>
            <a:endParaRPr lang="vi-VN" dirty="0"/>
          </a:p>
        </p:txBody>
      </p:sp>
      <p:sp>
        <p:nvSpPr>
          <p:cNvPr id="3" name="Slide Number Placeholder 2">
            <a:extLst>
              <a:ext uri="{FF2B5EF4-FFF2-40B4-BE49-F238E27FC236}">
                <a16:creationId xmlns:a16="http://schemas.microsoft.com/office/drawing/2014/main" id="{FB86F38F-9515-EA34-8278-B9BD13D77D86}"/>
              </a:ext>
            </a:extLst>
          </p:cNvPr>
          <p:cNvSpPr>
            <a:spLocks noGrp="1"/>
          </p:cNvSpPr>
          <p:nvPr>
            <p:ph type="sldNum" sz="quarter" idx="10"/>
          </p:nvPr>
        </p:nvSpPr>
        <p:spPr/>
        <p:txBody>
          <a:bodyPr/>
          <a:lstStyle/>
          <a:p>
            <a:fld id="{D95E2228-2187-F842-970B-2F4F86ECEDF9}" type="slidenum">
              <a:rPr lang="en-PH" smtClean="0"/>
              <a:pPr/>
              <a:t>4</a:t>
            </a:fld>
            <a:endParaRPr lang="en-PH"/>
          </a:p>
        </p:txBody>
      </p:sp>
      <p:sp>
        <p:nvSpPr>
          <p:cNvPr id="4" name="TextBox 3">
            <a:extLst>
              <a:ext uri="{FF2B5EF4-FFF2-40B4-BE49-F238E27FC236}">
                <a16:creationId xmlns:a16="http://schemas.microsoft.com/office/drawing/2014/main" id="{648F2D3A-1658-78DC-0820-005CC45375E2}"/>
              </a:ext>
            </a:extLst>
          </p:cNvPr>
          <p:cNvSpPr txBox="1"/>
          <p:nvPr/>
        </p:nvSpPr>
        <p:spPr>
          <a:xfrm>
            <a:off x="1074198" y="1589103"/>
            <a:ext cx="9135122" cy="2366482"/>
          </a:xfrm>
          <a:prstGeom prst="rect">
            <a:avLst/>
          </a:prstGeom>
          <a:noFill/>
        </p:spPr>
        <p:txBody>
          <a:bodyPr wrap="square" rtlCol="0">
            <a:spAutoFit/>
          </a:bodyPr>
          <a:lstStyle/>
          <a:p>
            <a:pPr marL="285750" marR="0" indent="-285750">
              <a:lnSpc>
                <a:spcPct val="107000"/>
              </a:lnSpc>
              <a:spcBef>
                <a:spcPts val="0"/>
              </a:spcBef>
              <a:spcAft>
                <a:spcPts val="800"/>
              </a:spcAft>
              <a:buFont typeface="Arial" panose="020B0604020202020204" pitchFamily="34" charset="0"/>
              <a:buChar char="•"/>
            </a:pPr>
            <a:r>
              <a:rPr lang="en-US" sz="1800" dirty="0">
                <a:effectLst/>
                <a:latin typeface="Montserrat" panose="00000500000000000000" pitchFamily="2" charset="0"/>
                <a:ea typeface="DengXian" panose="02010600030101010101" pitchFamily="2" charset="-122"/>
                <a:cs typeface="Arial" panose="020B0604020202020204" pitchFamily="34" charset="0"/>
              </a:rPr>
              <a:t>Introduction</a:t>
            </a:r>
          </a:p>
          <a:p>
            <a:pPr marL="285750" marR="0" indent="-285750">
              <a:lnSpc>
                <a:spcPct val="107000"/>
              </a:lnSpc>
              <a:spcBef>
                <a:spcPts val="0"/>
              </a:spcBef>
              <a:spcAft>
                <a:spcPts val="800"/>
              </a:spcAft>
              <a:buFont typeface="Arial" panose="020B0604020202020204" pitchFamily="34" charset="0"/>
              <a:buChar char="•"/>
            </a:pPr>
            <a:r>
              <a:rPr lang="en-US" sz="1800" b="1" dirty="0">
                <a:solidFill>
                  <a:srgbClr val="FF0000"/>
                </a:solidFill>
                <a:latin typeface="Montserrat" panose="00000500000000000000" pitchFamily="2" charset="0"/>
                <a:ea typeface="DengXian" panose="02010600030101010101" pitchFamily="2" charset="-122"/>
                <a:cs typeface="Arial" panose="020B0604020202020204" pitchFamily="34" charset="0"/>
              </a:rPr>
              <a:t>Executive Summary</a:t>
            </a:r>
            <a:endParaRPr lang="en-US" sz="1800" b="1" dirty="0">
              <a:solidFill>
                <a:srgbClr val="FF0000"/>
              </a:solidFill>
              <a:effectLst/>
              <a:latin typeface="Montserrat" panose="00000500000000000000" pitchFamily="2" charset="0"/>
              <a:ea typeface="DengXian" panose="02010600030101010101" pitchFamily="2" charset="-122"/>
              <a:cs typeface="Arial" panose="020B0604020202020204" pitchFamily="34" charset="0"/>
            </a:endParaRPr>
          </a:p>
          <a:p>
            <a:pPr marL="285750" marR="0" indent="-285750">
              <a:lnSpc>
                <a:spcPct val="107000"/>
              </a:lnSpc>
              <a:spcBef>
                <a:spcPts val="0"/>
              </a:spcBef>
              <a:spcAft>
                <a:spcPts val="800"/>
              </a:spcAft>
              <a:buFont typeface="Arial" panose="020B0604020202020204" pitchFamily="34" charset="0"/>
              <a:buChar char="•"/>
            </a:pPr>
            <a:r>
              <a:rPr lang="en-US" sz="1800" dirty="0">
                <a:effectLst/>
                <a:latin typeface="Montserrat" panose="00000500000000000000" pitchFamily="2" charset="0"/>
                <a:ea typeface="DengXian" panose="02010600030101010101" pitchFamily="2" charset="-122"/>
                <a:cs typeface="Arial" panose="020B0604020202020204" pitchFamily="34" charset="0"/>
              </a:rPr>
              <a:t>Assumptions &amp; Key Findings</a:t>
            </a:r>
          </a:p>
          <a:p>
            <a:pPr marL="285750" marR="0" indent="-285750">
              <a:lnSpc>
                <a:spcPct val="107000"/>
              </a:lnSpc>
              <a:spcBef>
                <a:spcPts val="0"/>
              </a:spcBef>
              <a:spcAft>
                <a:spcPts val="800"/>
              </a:spcAft>
              <a:buFont typeface="Arial" panose="020B0604020202020204" pitchFamily="34" charset="0"/>
              <a:buChar char="•"/>
            </a:pPr>
            <a:r>
              <a:rPr lang="en-US" sz="1800" dirty="0">
                <a:latin typeface="Montserrat" panose="00000500000000000000" pitchFamily="2" charset="0"/>
                <a:ea typeface="DengXian" panose="02010600030101010101" pitchFamily="2" charset="-122"/>
                <a:cs typeface="Arial" panose="020B0604020202020204" pitchFamily="34" charset="0"/>
              </a:rPr>
              <a:t>Market Overview</a:t>
            </a:r>
            <a:endParaRPr lang="en-US" sz="1800" dirty="0">
              <a:effectLst/>
              <a:latin typeface="Montserrat" panose="00000500000000000000" pitchFamily="2" charset="0"/>
              <a:ea typeface="DengXian" panose="02010600030101010101" pitchFamily="2" charset="-122"/>
              <a:cs typeface="Arial" panose="020B0604020202020204" pitchFamily="34" charset="0"/>
            </a:endParaRPr>
          </a:p>
          <a:p>
            <a:pPr marL="285750" marR="0" indent="-285750">
              <a:lnSpc>
                <a:spcPct val="107000"/>
              </a:lnSpc>
              <a:spcBef>
                <a:spcPts val="0"/>
              </a:spcBef>
              <a:spcAft>
                <a:spcPts val="800"/>
              </a:spcAft>
              <a:buFont typeface="Arial" panose="020B0604020202020204" pitchFamily="34" charset="0"/>
              <a:buChar char="•"/>
            </a:pPr>
            <a:r>
              <a:rPr lang="en-US" sz="1800" dirty="0">
                <a:effectLst/>
                <a:latin typeface="Montserrat" panose="00000500000000000000" pitchFamily="2" charset="0"/>
                <a:ea typeface="DengXian" panose="02010600030101010101" pitchFamily="2" charset="-122"/>
                <a:cs typeface="Arial" panose="020B0604020202020204" pitchFamily="34" charset="0"/>
              </a:rPr>
              <a:t>Market Trends</a:t>
            </a:r>
            <a:endParaRPr lang="vi-VN" sz="1800" dirty="0">
              <a:effectLst/>
              <a:latin typeface="Montserrat" panose="00000500000000000000" pitchFamily="2" charset="0"/>
              <a:ea typeface="DengXian" panose="02010600030101010101" pitchFamily="2" charset="-122"/>
              <a:cs typeface="Arial" panose="020B0604020202020204" pitchFamily="34" charset="0"/>
            </a:endParaRPr>
          </a:p>
          <a:p>
            <a:pPr marL="285750" marR="0" indent="-285750">
              <a:lnSpc>
                <a:spcPct val="107000"/>
              </a:lnSpc>
              <a:spcBef>
                <a:spcPts val="0"/>
              </a:spcBef>
              <a:spcAft>
                <a:spcPts val="800"/>
              </a:spcAft>
              <a:buFont typeface="Arial" panose="020B0604020202020204" pitchFamily="34" charset="0"/>
              <a:buChar char="•"/>
            </a:pPr>
            <a:r>
              <a:rPr lang="en-US" sz="1800" dirty="0">
                <a:latin typeface="Montserrat" panose="00000500000000000000" pitchFamily="2" charset="0"/>
                <a:ea typeface="DengXian" panose="02010600030101010101" pitchFamily="2" charset="-122"/>
                <a:cs typeface="Arial" panose="020B0604020202020204" pitchFamily="34" charset="0"/>
              </a:rPr>
              <a:t>Competition</a:t>
            </a:r>
            <a:endParaRPr lang="vi-VN" dirty="0">
              <a:latin typeface="Montserrat" panose="00000500000000000000" pitchFamily="2" charset="0"/>
            </a:endParaRPr>
          </a:p>
        </p:txBody>
      </p:sp>
    </p:spTree>
    <p:extLst>
      <p:ext uri="{BB962C8B-B14F-4D97-AF65-F5344CB8AC3E}">
        <p14:creationId xmlns:p14="http://schemas.microsoft.com/office/powerpoint/2010/main" val="36950670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023A89-119F-5B1F-CE95-D843C2FE0B8F}"/>
              </a:ext>
            </a:extLst>
          </p:cNvPr>
          <p:cNvSpPr>
            <a:spLocks noGrp="1"/>
          </p:cNvSpPr>
          <p:nvPr>
            <p:ph type="title"/>
          </p:nvPr>
        </p:nvSpPr>
        <p:spPr/>
        <p:txBody>
          <a:bodyPr/>
          <a:lstStyle/>
          <a:p>
            <a:r>
              <a:rPr lang="en-US" dirty="0"/>
              <a:t>Top Apps &amp; Games</a:t>
            </a:r>
            <a:endParaRPr lang="vi-VN" dirty="0"/>
          </a:p>
        </p:txBody>
      </p:sp>
      <p:sp>
        <p:nvSpPr>
          <p:cNvPr id="3" name="Slide Number Placeholder 2">
            <a:extLst>
              <a:ext uri="{FF2B5EF4-FFF2-40B4-BE49-F238E27FC236}">
                <a16:creationId xmlns:a16="http://schemas.microsoft.com/office/drawing/2014/main" id="{6BD1CFFF-C7F3-A6DD-280A-45EBF084B833}"/>
              </a:ext>
            </a:extLst>
          </p:cNvPr>
          <p:cNvSpPr>
            <a:spLocks noGrp="1"/>
          </p:cNvSpPr>
          <p:nvPr>
            <p:ph type="sldNum" sz="quarter" idx="10"/>
          </p:nvPr>
        </p:nvSpPr>
        <p:spPr/>
        <p:txBody>
          <a:bodyPr/>
          <a:lstStyle/>
          <a:p>
            <a:fld id="{D95E2228-2187-F842-970B-2F4F86ECEDF9}" type="slidenum">
              <a:rPr lang="en-PH" smtClean="0"/>
              <a:pPr/>
              <a:t>40</a:t>
            </a:fld>
            <a:endParaRPr lang="en-PH"/>
          </a:p>
        </p:txBody>
      </p:sp>
      <p:sp>
        <p:nvSpPr>
          <p:cNvPr id="6" name="TextBox 5">
            <a:extLst>
              <a:ext uri="{FF2B5EF4-FFF2-40B4-BE49-F238E27FC236}">
                <a16:creationId xmlns:a16="http://schemas.microsoft.com/office/drawing/2014/main" id="{C1DEAE4B-96DC-C51E-32AD-B7CEE3F81C9E}"/>
              </a:ext>
            </a:extLst>
          </p:cNvPr>
          <p:cNvSpPr txBox="1"/>
          <p:nvPr/>
        </p:nvSpPr>
        <p:spPr>
          <a:xfrm>
            <a:off x="297424" y="1048004"/>
            <a:ext cx="9414747" cy="369332"/>
          </a:xfrm>
          <a:prstGeom prst="rect">
            <a:avLst/>
          </a:prstGeom>
          <a:noFill/>
        </p:spPr>
        <p:txBody>
          <a:bodyPr wrap="square" rtlCol="0">
            <a:spAutoFit/>
          </a:bodyPr>
          <a:lstStyle/>
          <a:p>
            <a:r>
              <a:rPr lang="en-US" sz="1800" b="1" dirty="0">
                <a:latin typeface="Montserrat" panose="00000500000000000000" pitchFamily="2" charset="0"/>
              </a:rPr>
              <a:t>Top Apps by Asia Downloads in Q1 2022</a:t>
            </a:r>
            <a:endParaRPr lang="vi-VN" sz="1800" b="1" dirty="0">
              <a:latin typeface="Montserrat" panose="00000500000000000000" pitchFamily="2" charset="0"/>
            </a:endParaRPr>
          </a:p>
        </p:txBody>
      </p:sp>
      <p:sp>
        <p:nvSpPr>
          <p:cNvPr id="8" name="TextBox 7">
            <a:extLst>
              <a:ext uri="{FF2B5EF4-FFF2-40B4-BE49-F238E27FC236}">
                <a16:creationId xmlns:a16="http://schemas.microsoft.com/office/drawing/2014/main" id="{B2E7F577-7630-2F19-69D2-A07C1E42F5D5}"/>
              </a:ext>
            </a:extLst>
          </p:cNvPr>
          <p:cNvSpPr txBox="1"/>
          <p:nvPr/>
        </p:nvSpPr>
        <p:spPr>
          <a:xfrm>
            <a:off x="7253055" y="1776762"/>
            <a:ext cx="4641517" cy="1600438"/>
          </a:xfrm>
          <a:prstGeom prst="rect">
            <a:avLst/>
          </a:prstGeom>
          <a:noFill/>
        </p:spPr>
        <p:txBody>
          <a:bodyPr wrap="square">
            <a:spAutoFit/>
          </a:bodyPr>
          <a:lstStyle/>
          <a:p>
            <a:r>
              <a:rPr lang="en-US" b="1" dirty="0">
                <a:latin typeface="Montserrat" panose="00000500000000000000" pitchFamily="2" charset="0"/>
              </a:rPr>
              <a:t>GOOGLE PLAY</a:t>
            </a:r>
          </a:p>
          <a:p>
            <a:pPr marL="285750" indent="-285750">
              <a:buFont typeface="Arial" panose="020B0604020202020204" pitchFamily="34" charset="0"/>
              <a:buChar char="•"/>
            </a:pPr>
            <a:endParaRPr lang="en-US" dirty="0">
              <a:latin typeface="Montserrat" panose="00000500000000000000" pitchFamily="2" charset="0"/>
            </a:endParaRPr>
          </a:p>
          <a:p>
            <a:pPr marL="285750" indent="-285750">
              <a:buFont typeface="Arial" panose="020B0604020202020204" pitchFamily="34" charset="0"/>
              <a:buChar char="•"/>
            </a:pPr>
            <a:r>
              <a:rPr lang="en-US" b="1" dirty="0">
                <a:latin typeface="Montserrat" panose="00000500000000000000" pitchFamily="2" charset="0"/>
              </a:rPr>
              <a:t>Instagram</a:t>
            </a:r>
            <a:r>
              <a:rPr lang="en-US" dirty="0">
                <a:latin typeface="Montserrat" panose="00000500000000000000" pitchFamily="2" charset="0"/>
              </a:rPr>
              <a:t> was the top Google Play app in Asia just ahead of Facebook and Shopee. </a:t>
            </a:r>
          </a:p>
          <a:p>
            <a:pPr marL="285750" indent="-285750">
              <a:buFont typeface="Arial" panose="020B0604020202020204" pitchFamily="34" charset="0"/>
              <a:buChar char="•"/>
            </a:pPr>
            <a:r>
              <a:rPr lang="en-US" dirty="0">
                <a:latin typeface="Montserrat" panose="00000500000000000000" pitchFamily="2" charset="0"/>
              </a:rPr>
              <a:t>The </a:t>
            </a:r>
            <a:r>
              <a:rPr lang="en-US" b="1" dirty="0">
                <a:latin typeface="Montserrat" panose="00000500000000000000" pitchFamily="2" charset="0"/>
              </a:rPr>
              <a:t>Shopping category </a:t>
            </a:r>
            <a:r>
              <a:rPr lang="en-US" dirty="0">
                <a:latin typeface="Montserrat" panose="00000500000000000000" pitchFamily="2" charset="0"/>
              </a:rPr>
              <a:t>continued its rapid ascent on Google Play in Asia with installs up 63% year-over-year.</a:t>
            </a:r>
          </a:p>
        </p:txBody>
      </p:sp>
      <p:pic>
        <p:nvPicPr>
          <p:cNvPr id="7" name="Picture 6">
            <a:extLst>
              <a:ext uri="{FF2B5EF4-FFF2-40B4-BE49-F238E27FC236}">
                <a16:creationId xmlns:a16="http://schemas.microsoft.com/office/drawing/2014/main" id="{295F49F8-6C01-ADCB-D0B3-EEE1A6CA529A}"/>
              </a:ext>
            </a:extLst>
          </p:cNvPr>
          <p:cNvPicPr>
            <a:picLocks noChangeAspect="1"/>
          </p:cNvPicPr>
          <p:nvPr/>
        </p:nvPicPr>
        <p:blipFill>
          <a:blip r:embed="rId2"/>
          <a:stretch>
            <a:fillRect/>
          </a:stretch>
        </p:blipFill>
        <p:spPr>
          <a:xfrm>
            <a:off x="297425" y="1538189"/>
            <a:ext cx="6600526" cy="4574122"/>
          </a:xfrm>
          <a:prstGeom prst="rect">
            <a:avLst/>
          </a:prstGeom>
        </p:spPr>
      </p:pic>
    </p:spTree>
    <p:extLst>
      <p:ext uri="{BB962C8B-B14F-4D97-AF65-F5344CB8AC3E}">
        <p14:creationId xmlns:p14="http://schemas.microsoft.com/office/powerpoint/2010/main" val="335881811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023A89-119F-5B1F-CE95-D843C2FE0B8F}"/>
              </a:ext>
            </a:extLst>
          </p:cNvPr>
          <p:cNvSpPr>
            <a:spLocks noGrp="1"/>
          </p:cNvSpPr>
          <p:nvPr>
            <p:ph type="title"/>
          </p:nvPr>
        </p:nvSpPr>
        <p:spPr/>
        <p:txBody>
          <a:bodyPr/>
          <a:lstStyle/>
          <a:p>
            <a:r>
              <a:rPr lang="en-US" dirty="0"/>
              <a:t>Top Apps &amp; Games</a:t>
            </a:r>
            <a:endParaRPr lang="vi-VN" dirty="0"/>
          </a:p>
        </p:txBody>
      </p:sp>
      <p:sp>
        <p:nvSpPr>
          <p:cNvPr id="3" name="Slide Number Placeholder 2">
            <a:extLst>
              <a:ext uri="{FF2B5EF4-FFF2-40B4-BE49-F238E27FC236}">
                <a16:creationId xmlns:a16="http://schemas.microsoft.com/office/drawing/2014/main" id="{6BD1CFFF-C7F3-A6DD-280A-45EBF084B833}"/>
              </a:ext>
            </a:extLst>
          </p:cNvPr>
          <p:cNvSpPr>
            <a:spLocks noGrp="1"/>
          </p:cNvSpPr>
          <p:nvPr>
            <p:ph type="sldNum" sz="quarter" idx="10"/>
          </p:nvPr>
        </p:nvSpPr>
        <p:spPr/>
        <p:txBody>
          <a:bodyPr/>
          <a:lstStyle/>
          <a:p>
            <a:fld id="{D95E2228-2187-F842-970B-2F4F86ECEDF9}" type="slidenum">
              <a:rPr lang="en-PH" smtClean="0"/>
              <a:pPr/>
              <a:t>41</a:t>
            </a:fld>
            <a:endParaRPr lang="en-PH"/>
          </a:p>
        </p:txBody>
      </p:sp>
      <p:sp>
        <p:nvSpPr>
          <p:cNvPr id="6" name="TextBox 5">
            <a:extLst>
              <a:ext uri="{FF2B5EF4-FFF2-40B4-BE49-F238E27FC236}">
                <a16:creationId xmlns:a16="http://schemas.microsoft.com/office/drawing/2014/main" id="{C1DEAE4B-96DC-C51E-32AD-B7CEE3F81C9E}"/>
              </a:ext>
            </a:extLst>
          </p:cNvPr>
          <p:cNvSpPr txBox="1"/>
          <p:nvPr/>
        </p:nvSpPr>
        <p:spPr>
          <a:xfrm>
            <a:off x="297424" y="1048004"/>
            <a:ext cx="9414747" cy="369332"/>
          </a:xfrm>
          <a:prstGeom prst="rect">
            <a:avLst/>
          </a:prstGeom>
          <a:noFill/>
        </p:spPr>
        <p:txBody>
          <a:bodyPr wrap="square" rtlCol="0">
            <a:spAutoFit/>
          </a:bodyPr>
          <a:lstStyle/>
          <a:p>
            <a:r>
              <a:rPr lang="en-US" sz="1800" b="1" dirty="0">
                <a:latin typeface="Montserrat" panose="00000500000000000000" pitchFamily="2" charset="0"/>
              </a:rPr>
              <a:t>Top Games by Asia Downloads in Q1 2022</a:t>
            </a:r>
            <a:endParaRPr lang="vi-VN" sz="1800" b="1" dirty="0">
              <a:latin typeface="Montserrat" panose="00000500000000000000" pitchFamily="2" charset="0"/>
            </a:endParaRPr>
          </a:p>
        </p:txBody>
      </p:sp>
      <p:sp>
        <p:nvSpPr>
          <p:cNvPr id="8" name="TextBox 7">
            <a:extLst>
              <a:ext uri="{FF2B5EF4-FFF2-40B4-BE49-F238E27FC236}">
                <a16:creationId xmlns:a16="http://schemas.microsoft.com/office/drawing/2014/main" id="{B2E7F577-7630-2F19-69D2-A07C1E42F5D5}"/>
              </a:ext>
            </a:extLst>
          </p:cNvPr>
          <p:cNvSpPr txBox="1"/>
          <p:nvPr/>
        </p:nvSpPr>
        <p:spPr>
          <a:xfrm>
            <a:off x="7253055" y="1776762"/>
            <a:ext cx="4641517" cy="1600438"/>
          </a:xfrm>
          <a:prstGeom prst="rect">
            <a:avLst/>
          </a:prstGeom>
          <a:noFill/>
        </p:spPr>
        <p:txBody>
          <a:bodyPr wrap="square">
            <a:spAutoFit/>
          </a:bodyPr>
          <a:lstStyle/>
          <a:p>
            <a:r>
              <a:rPr lang="en-US" b="1" dirty="0">
                <a:latin typeface="Montserrat" panose="00000500000000000000" pitchFamily="2" charset="0"/>
              </a:rPr>
              <a:t>APP STORE vs GOOGLE PLAY</a:t>
            </a:r>
          </a:p>
          <a:p>
            <a:pPr marL="285750" indent="-285750">
              <a:buFont typeface="Arial" panose="020B0604020202020204" pitchFamily="34" charset="0"/>
              <a:buChar char="•"/>
            </a:pPr>
            <a:endParaRPr lang="en-US" dirty="0">
              <a:latin typeface="Montserrat" panose="00000500000000000000" pitchFamily="2" charset="0"/>
            </a:endParaRPr>
          </a:p>
          <a:p>
            <a:pPr marL="285750" indent="-285750">
              <a:buFont typeface="Arial" panose="020B0604020202020204" pitchFamily="34" charset="0"/>
              <a:buChar char="•"/>
            </a:pPr>
            <a:r>
              <a:rPr lang="en-US" dirty="0">
                <a:latin typeface="Montserrat" panose="00000500000000000000" pitchFamily="2" charset="0"/>
              </a:rPr>
              <a:t>The </a:t>
            </a:r>
            <a:r>
              <a:rPr lang="en-US" b="1" dirty="0">
                <a:latin typeface="Montserrat" panose="00000500000000000000" pitchFamily="2" charset="0"/>
              </a:rPr>
              <a:t>top three games </a:t>
            </a:r>
            <a:r>
              <a:rPr lang="en-US" dirty="0">
                <a:latin typeface="Montserrat" panose="00000500000000000000" pitchFamily="2" charset="0"/>
              </a:rPr>
              <a:t>in Asia in Q1 2022 were the same as the previous quarter, with </a:t>
            </a:r>
            <a:r>
              <a:rPr lang="en-US" b="1" dirty="0">
                <a:latin typeface="Montserrat" panose="00000500000000000000" pitchFamily="2" charset="0"/>
              </a:rPr>
              <a:t>Garena Free Fire leading Ludo King and Subway Surfers. </a:t>
            </a:r>
          </a:p>
          <a:p>
            <a:pPr marL="285750" indent="-285750">
              <a:buFont typeface="Arial" panose="020B0604020202020204" pitchFamily="34" charset="0"/>
              <a:buChar char="•"/>
            </a:pPr>
            <a:r>
              <a:rPr lang="en-US" b="1" dirty="0">
                <a:latin typeface="Montserrat" panose="00000500000000000000" pitchFamily="2" charset="0"/>
              </a:rPr>
              <a:t>PUBG Mobile </a:t>
            </a:r>
            <a:r>
              <a:rPr lang="en-US" dirty="0">
                <a:latin typeface="Montserrat" panose="00000500000000000000" pitchFamily="2" charset="0"/>
              </a:rPr>
              <a:t>returned to the top five in Asia.</a:t>
            </a:r>
          </a:p>
        </p:txBody>
      </p:sp>
      <p:pic>
        <p:nvPicPr>
          <p:cNvPr id="5" name="Picture 4">
            <a:extLst>
              <a:ext uri="{FF2B5EF4-FFF2-40B4-BE49-F238E27FC236}">
                <a16:creationId xmlns:a16="http://schemas.microsoft.com/office/drawing/2014/main" id="{D3FBB6F6-8E88-E03D-AE9A-A5BA1C015B2C}"/>
              </a:ext>
            </a:extLst>
          </p:cNvPr>
          <p:cNvPicPr>
            <a:picLocks noChangeAspect="1"/>
          </p:cNvPicPr>
          <p:nvPr/>
        </p:nvPicPr>
        <p:blipFill>
          <a:blip r:embed="rId2"/>
          <a:stretch>
            <a:fillRect/>
          </a:stretch>
        </p:blipFill>
        <p:spPr>
          <a:xfrm>
            <a:off x="297424" y="1538189"/>
            <a:ext cx="6680425" cy="4714111"/>
          </a:xfrm>
          <a:prstGeom prst="rect">
            <a:avLst/>
          </a:prstGeom>
        </p:spPr>
      </p:pic>
    </p:spTree>
    <p:extLst>
      <p:ext uri="{BB962C8B-B14F-4D97-AF65-F5344CB8AC3E}">
        <p14:creationId xmlns:p14="http://schemas.microsoft.com/office/powerpoint/2010/main" val="12861651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023A89-119F-5B1F-CE95-D843C2FE0B8F}"/>
              </a:ext>
            </a:extLst>
          </p:cNvPr>
          <p:cNvSpPr>
            <a:spLocks noGrp="1"/>
          </p:cNvSpPr>
          <p:nvPr>
            <p:ph type="title"/>
          </p:nvPr>
        </p:nvSpPr>
        <p:spPr/>
        <p:txBody>
          <a:bodyPr/>
          <a:lstStyle/>
          <a:p>
            <a:r>
              <a:rPr lang="en-US" dirty="0"/>
              <a:t>Top Apps &amp; Games</a:t>
            </a:r>
            <a:endParaRPr lang="vi-VN" dirty="0"/>
          </a:p>
        </p:txBody>
      </p:sp>
      <p:sp>
        <p:nvSpPr>
          <p:cNvPr id="3" name="Slide Number Placeholder 2">
            <a:extLst>
              <a:ext uri="{FF2B5EF4-FFF2-40B4-BE49-F238E27FC236}">
                <a16:creationId xmlns:a16="http://schemas.microsoft.com/office/drawing/2014/main" id="{6BD1CFFF-C7F3-A6DD-280A-45EBF084B833}"/>
              </a:ext>
            </a:extLst>
          </p:cNvPr>
          <p:cNvSpPr>
            <a:spLocks noGrp="1"/>
          </p:cNvSpPr>
          <p:nvPr>
            <p:ph type="sldNum" sz="quarter" idx="10"/>
          </p:nvPr>
        </p:nvSpPr>
        <p:spPr/>
        <p:txBody>
          <a:bodyPr/>
          <a:lstStyle/>
          <a:p>
            <a:fld id="{D95E2228-2187-F842-970B-2F4F86ECEDF9}" type="slidenum">
              <a:rPr lang="en-PH" smtClean="0"/>
              <a:pPr/>
              <a:t>42</a:t>
            </a:fld>
            <a:endParaRPr lang="en-PH"/>
          </a:p>
        </p:txBody>
      </p:sp>
      <p:sp>
        <p:nvSpPr>
          <p:cNvPr id="6" name="TextBox 5">
            <a:extLst>
              <a:ext uri="{FF2B5EF4-FFF2-40B4-BE49-F238E27FC236}">
                <a16:creationId xmlns:a16="http://schemas.microsoft.com/office/drawing/2014/main" id="{C1DEAE4B-96DC-C51E-32AD-B7CEE3F81C9E}"/>
              </a:ext>
            </a:extLst>
          </p:cNvPr>
          <p:cNvSpPr txBox="1"/>
          <p:nvPr/>
        </p:nvSpPr>
        <p:spPr>
          <a:xfrm>
            <a:off x="297424" y="1048004"/>
            <a:ext cx="9414747" cy="369332"/>
          </a:xfrm>
          <a:prstGeom prst="rect">
            <a:avLst/>
          </a:prstGeom>
          <a:noFill/>
        </p:spPr>
        <p:txBody>
          <a:bodyPr wrap="square" rtlCol="0">
            <a:spAutoFit/>
          </a:bodyPr>
          <a:lstStyle/>
          <a:p>
            <a:r>
              <a:rPr lang="en-US" sz="1800" b="1" dirty="0">
                <a:latin typeface="Montserrat" panose="00000500000000000000" pitchFamily="2" charset="0"/>
              </a:rPr>
              <a:t>Top Games by Asia Downloads in Q1 2022</a:t>
            </a:r>
            <a:endParaRPr lang="vi-VN" sz="1800" b="1" dirty="0">
              <a:latin typeface="Montserrat" panose="00000500000000000000" pitchFamily="2" charset="0"/>
            </a:endParaRPr>
          </a:p>
        </p:txBody>
      </p:sp>
      <p:sp>
        <p:nvSpPr>
          <p:cNvPr id="8" name="TextBox 7">
            <a:extLst>
              <a:ext uri="{FF2B5EF4-FFF2-40B4-BE49-F238E27FC236}">
                <a16:creationId xmlns:a16="http://schemas.microsoft.com/office/drawing/2014/main" id="{B2E7F577-7630-2F19-69D2-A07C1E42F5D5}"/>
              </a:ext>
            </a:extLst>
          </p:cNvPr>
          <p:cNvSpPr txBox="1"/>
          <p:nvPr/>
        </p:nvSpPr>
        <p:spPr>
          <a:xfrm>
            <a:off x="7253055" y="1776762"/>
            <a:ext cx="4641517" cy="1815882"/>
          </a:xfrm>
          <a:prstGeom prst="rect">
            <a:avLst/>
          </a:prstGeom>
          <a:noFill/>
        </p:spPr>
        <p:txBody>
          <a:bodyPr wrap="square">
            <a:spAutoFit/>
          </a:bodyPr>
          <a:lstStyle/>
          <a:p>
            <a:r>
              <a:rPr lang="en-US" b="1" dirty="0">
                <a:latin typeface="Montserrat" panose="00000500000000000000" pitchFamily="2" charset="0"/>
              </a:rPr>
              <a:t>IPHONE vs IPAD</a:t>
            </a:r>
          </a:p>
          <a:p>
            <a:pPr marL="285750" indent="-285750">
              <a:buFont typeface="Arial" panose="020B0604020202020204" pitchFamily="34" charset="0"/>
              <a:buChar char="•"/>
            </a:pPr>
            <a:endParaRPr lang="en-US" dirty="0">
              <a:latin typeface="Montserrat" panose="00000500000000000000" pitchFamily="2" charset="0"/>
            </a:endParaRPr>
          </a:p>
          <a:p>
            <a:pPr marL="285750" indent="-285750">
              <a:buFont typeface="Arial" panose="020B0604020202020204" pitchFamily="34" charset="0"/>
              <a:buChar char="•"/>
            </a:pPr>
            <a:r>
              <a:rPr lang="en-US" b="1" dirty="0">
                <a:latin typeface="Montserrat" panose="00000500000000000000" pitchFamily="2" charset="0"/>
              </a:rPr>
              <a:t>PUBG Mobile </a:t>
            </a:r>
            <a:r>
              <a:rPr lang="en-US" dirty="0">
                <a:latin typeface="Montserrat" panose="00000500000000000000" pitchFamily="2" charset="0"/>
              </a:rPr>
              <a:t>from Tencent took the top spot on the App Store with 37 percent quarter-over-quarter growth. </a:t>
            </a:r>
          </a:p>
          <a:p>
            <a:pPr marL="285750" indent="-285750">
              <a:buFont typeface="Arial" panose="020B0604020202020204" pitchFamily="34" charset="0"/>
              <a:buChar char="•"/>
            </a:pPr>
            <a:r>
              <a:rPr lang="en-US" b="1" dirty="0">
                <a:latin typeface="Montserrat" panose="00000500000000000000" pitchFamily="2" charset="0"/>
              </a:rPr>
              <a:t>League of Legends: Wild Rift</a:t>
            </a:r>
            <a:r>
              <a:rPr lang="en-US" dirty="0">
                <a:latin typeface="Montserrat" panose="00000500000000000000" pitchFamily="2" charset="0"/>
              </a:rPr>
              <a:t>, also from Tencent, followed up its huge launch in China last quarter with a return to the top five games</a:t>
            </a:r>
          </a:p>
        </p:txBody>
      </p:sp>
      <p:pic>
        <p:nvPicPr>
          <p:cNvPr id="7" name="Picture 6">
            <a:extLst>
              <a:ext uri="{FF2B5EF4-FFF2-40B4-BE49-F238E27FC236}">
                <a16:creationId xmlns:a16="http://schemas.microsoft.com/office/drawing/2014/main" id="{3304DF58-9F19-1832-1D82-2C1E2A5CA82F}"/>
              </a:ext>
            </a:extLst>
          </p:cNvPr>
          <p:cNvPicPr>
            <a:picLocks noChangeAspect="1"/>
          </p:cNvPicPr>
          <p:nvPr/>
        </p:nvPicPr>
        <p:blipFill>
          <a:blip r:embed="rId2"/>
          <a:stretch>
            <a:fillRect/>
          </a:stretch>
        </p:blipFill>
        <p:spPr>
          <a:xfrm>
            <a:off x="297424" y="1538189"/>
            <a:ext cx="6857978" cy="4770403"/>
          </a:xfrm>
          <a:prstGeom prst="rect">
            <a:avLst/>
          </a:prstGeom>
        </p:spPr>
      </p:pic>
    </p:spTree>
    <p:extLst>
      <p:ext uri="{BB962C8B-B14F-4D97-AF65-F5344CB8AC3E}">
        <p14:creationId xmlns:p14="http://schemas.microsoft.com/office/powerpoint/2010/main" val="137272117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023A89-119F-5B1F-CE95-D843C2FE0B8F}"/>
              </a:ext>
            </a:extLst>
          </p:cNvPr>
          <p:cNvSpPr>
            <a:spLocks noGrp="1"/>
          </p:cNvSpPr>
          <p:nvPr>
            <p:ph type="title"/>
          </p:nvPr>
        </p:nvSpPr>
        <p:spPr/>
        <p:txBody>
          <a:bodyPr/>
          <a:lstStyle/>
          <a:p>
            <a:r>
              <a:rPr lang="en-US" dirty="0"/>
              <a:t>Top Apps &amp; Games</a:t>
            </a:r>
            <a:endParaRPr lang="vi-VN" dirty="0"/>
          </a:p>
        </p:txBody>
      </p:sp>
      <p:sp>
        <p:nvSpPr>
          <p:cNvPr id="3" name="Slide Number Placeholder 2">
            <a:extLst>
              <a:ext uri="{FF2B5EF4-FFF2-40B4-BE49-F238E27FC236}">
                <a16:creationId xmlns:a16="http://schemas.microsoft.com/office/drawing/2014/main" id="{6BD1CFFF-C7F3-A6DD-280A-45EBF084B833}"/>
              </a:ext>
            </a:extLst>
          </p:cNvPr>
          <p:cNvSpPr>
            <a:spLocks noGrp="1"/>
          </p:cNvSpPr>
          <p:nvPr>
            <p:ph type="sldNum" sz="quarter" idx="10"/>
          </p:nvPr>
        </p:nvSpPr>
        <p:spPr/>
        <p:txBody>
          <a:bodyPr/>
          <a:lstStyle/>
          <a:p>
            <a:fld id="{D95E2228-2187-F842-970B-2F4F86ECEDF9}" type="slidenum">
              <a:rPr lang="en-PH" smtClean="0"/>
              <a:pPr/>
              <a:t>43</a:t>
            </a:fld>
            <a:endParaRPr lang="en-PH"/>
          </a:p>
        </p:txBody>
      </p:sp>
      <p:sp>
        <p:nvSpPr>
          <p:cNvPr id="6" name="TextBox 5">
            <a:extLst>
              <a:ext uri="{FF2B5EF4-FFF2-40B4-BE49-F238E27FC236}">
                <a16:creationId xmlns:a16="http://schemas.microsoft.com/office/drawing/2014/main" id="{C1DEAE4B-96DC-C51E-32AD-B7CEE3F81C9E}"/>
              </a:ext>
            </a:extLst>
          </p:cNvPr>
          <p:cNvSpPr txBox="1"/>
          <p:nvPr/>
        </p:nvSpPr>
        <p:spPr>
          <a:xfrm>
            <a:off x="297424" y="1048004"/>
            <a:ext cx="9414747" cy="369332"/>
          </a:xfrm>
          <a:prstGeom prst="rect">
            <a:avLst/>
          </a:prstGeom>
          <a:noFill/>
        </p:spPr>
        <p:txBody>
          <a:bodyPr wrap="square" rtlCol="0">
            <a:spAutoFit/>
          </a:bodyPr>
          <a:lstStyle/>
          <a:p>
            <a:r>
              <a:rPr lang="en-US" sz="1800" b="1" dirty="0">
                <a:latin typeface="Montserrat" panose="00000500000000000000" pitchFamily="2" charset="0"/>
              </a:rPr>
              <a:t>Top Games by Asia Downloads in Q1 2022</a:t>
            </a:r>
            <a:endParaRPr lang="vi-VN" sz="1800" b="1" dirty="0">
              <a:latin typeface="Montserrat" panose="00000500000000000000" pitchFamily="2" charset="0"/>
            </a:endParaRPr>
          </a:p>
        </p:txBody>
      </p:sp>
      <p:sp>
        <p:nvSpPr>
          <p:cNvPr id="8" name="TextBox 7">
            <a:extLst>
              <a:ext uri="{FF2B5EF4-FFF2-40B4-BE49-F238E27FC236}">
                <a16:creationId xmlns:a16="http://schemas.microsoft.com/office/drawing/2014/main" id="{B2E7F577-7630-2F19-69D2-A07C1E42F5D5}"/>
              </a:ext>
            </a:extLst>
          </p:cNvPr>
          <p:cNvSpPr txBox="1"/>
          <p:nvPr/>
        </p:nvSpPr>
        <p:spPr>
          <a:xfrm>
            <a:off x="7253055" y="1776762"/>
            <a:ext cx="4641517" cy="1600438"/>
          </a:xfrm>
          <a:prstGeom prst="rect">
            <a:avLst/>
          </a:prstGeom>
          <a:noFill/>
        </p:spPr>
        <p:txBody>
          <a:bodyPr wrap="square">
            <a:spAutoFit/>
          </a:bodyPr>
          <a:lstStyle/>
          <a:p>
            <a:r>
              <a:rPr lang="en-US" b="1" dirty="0">
                <a:latin typeface="Montserrat" panose="00000500000000000000" pitchFamily="2" charset="0"/>
              </a:rPr>
              <a:t>GOOGLE PLAY</a:t>
            </a:r>
          </a:p>
          <a:p>
            <a:pPr marL="285750" indent="-285750">
              <a:buFont typeface="Arial" panose="020B0604020202020204" pitchFamily="34" charset="0"/>
              <a:buChar char="•"/>
            </a:pPr>
            <a:endParaRPr lang="en-US" dirty="0">
              <a:latin typeface="Montserrat" panose="00000500000000000000" pitchFamily="2" charset="0"/>
            </a:endParaRPr>
          </a:p>
          <a:p>
            <a:pPr marL="285750" indent="-285750">
              <a:buFont typeface="Arial" panose="020B0604020202020204" pitchFamily="34" charset="0"/>
              <a:buChar char="•"/>
            </a:pPr>
            <a:r>
              <a:rPr lang="en-US" b="1" dirty="0">
                <a:latin typeface="Montserrat" panose="00000500000000000000" pitchFamily="2" charset="0"/>
              </a:rPr>
              <a:t>Garena Free Fire </a:t>
            </a:r>
            <a:r>
              <a:rPr lang="en-US" dirty="0">
                <a:latin typeface="Montserrat" panose="00000500000000000000" pitchFamily="2" charset="0"/>
              </a:rPr>
              <a:t>was the top game on Google Play for the second straight quarter, boosted by its release of Garena Free Fire MAX. </a:t>
            </a:r>
          </a:p>
          <a:p>
            <a:pPr marL="285750" indent="-285750">
              <a:buFont typeface="Arial" panose="020B0604020202020204" pitchFamily="34" charset="0"/>
              <a:buChar char="•"/>
            </a:pPr>
            <a:r>
              <a:rPr lang="en-US" b="1" dirty="0">
                <a:latin typeface="Montserrat" panose="00000500000000000000" pitchFamily="2" charset="0"/>
              </a:rPr>
              <a:t>Candy Crush Saga </a:t>
            </a:r>
            <a:r>
              <a:rPr lang="en-US" dirty="0">
                <a:latin typeface="Montserrat" panose="00000500000000000000" pitchFamily="2" charset="0"/>
              </a:rPr>
              <a:t>also had a strong quarter in Asia ranking at No. 5.</a:t>
            </a:r>
          </a:p>
        </p:txBody>
      </p:sp>
      <p:pic>
        <p:nvPicPr>
          <p:cNvPr id="5" name="Picture 4">
            <a:extLst>
              <a:ext uri="{FF2B5EF4-FFF2-40B4-BE49-F238E27FC236}">
                <a16:creationId xmlns:a16="http://schemas.microsoft.com/office/drawing/2014/main" id="{C69F15C0-377D-ABC2-4A37-B42ACDBC3871}"/>
              </a:ext>
            </a:extLst>
          </p:cNvPr>
          <p:cNvPicPr>
            <a:picLocks noChangeAspect="1"/>
          </p:cNvPicPr>
          <p:nvPr/>
        </p:nvPicPr>
        <p:blipFill>
          <a:blip r:embed="rId2"/>
          <a:stretch>
            <a:fillRect/>
          </a:stretch>
        </p:blipFill>
        <p:spPr>
          <a:xfrm>
            <a:off x="297424" y="1538189"/>
            <a:ext cx="6955631" cy="4755469"/>
          </a:xfrm>
          <a:prstGeom prst="rect">
            <a:avLst/>
          </a:prstGeom>
        </p:spPr>
      </p:pic>
    </p:spTree>
    <p:extLst>
      <p:ext uri="{BB962C8B-B14F-4D97-AF65-F5344CB8AC3E}">
        <p14:creationId xmlns:p14="http://schemas.microsoft.com/office/powerpoint/2010/main" val="214508369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58C62A-0521-694B-E50D-8CDA7F3AD5A2}"/>
              </a:ext>
            </a:extLst>
          </p:cNvPr>
          <p:cNvSpPr>
            <a:spLocks noGrp="1"/>
          </p:cNvSpPr>
          <p:nvPr>
            <p:ph type="title"/>
          </p:nvPr>
        </p:nvSpPr>
        <p:spPr/>
        <p:txBody>
          <a:bodyPr/>
          <a:lstStyle/>
          <a:p>
            <a:r>
              <a:rPr lang="en-US" dirty="0"/>
              <a:t>Agenda</a:t>
            </a:r>
            <a:endParaRPr lang="vi-VN" dirty="0"/>
          </a:p>
        </p:txBody>
      </p:sp>
      <p:sp>
        <p:nvSpPr>
          <p:cNvPr id="3" name="Slide Number Placeholder 2">
            <a:extLst>
              <a:ext uri="{FF2B5EF4-FFF2-40B4-BE49-F238E27FC236}">
                <a16:creationId xmlns:a16="http://schemas.microsoft.com/office/drawing/2014/main" id="{FB86F38F-9515-EA34-8278-B9BD13D77D86}"/>
              </a:ext>
            </a:extLst>
          </p:cNvPr>
          <p:cNvSpPr>
            <a:spLocks noGrp="1"/>
          </p:cNvSpPr>
          <p:nvPr>
            <p:ph type="sldNum" sz="quarter" idx="10"/>
          </p:nvPr>
        </p:nvSpPr>
        <p:spPr/>
        <p:txBody>
          <a:bodyPr/>
          <a:lstStyle/>
          <a:p>
            <a:fld id="{D95E2228-2187-F842-970B-2F4F86ECEDF9}" type="slidenum">
              <a:rPr lang="en-PH" smtClean="0"/>
              <a:pPr/>
              <a:t>44</a:t>
            </a:fld>
            <a:endParaRPr lang="en-PH"/>
          </a:p>
        </p:txBody>
      </p:sp>
      <p:sp>
        <p:nvSpPr>
          <p:cNvPr id="4" name="TextBox 3">
            <a:extLst>
              <a:ext uri="{FF2B5EF4-FFF2-40B4-BE49-F238E27FC236}">
                <a16:creationId xmlns:a16="http://schemas.microsoft.com/office/drawing/2014/main" id="{648F2D3A-1658-78DC-0820-005CC45375E2}"/>
              </a:ext>
            </a:extLst>
          </p:cNvPr>
          <p:cNvSpPr txBox="1"/>
          <p:nvPr/>
        </p:nvSpPr>
        <p:spPr>
          <a:xfrm>
            <a:off x="1074198" y="1589103"/>
            <a:ext cx="9135122" cy="2366482"/>
          </a:xfrm>
          <a:prstGeom prst="rect">
            <a:avLst/>
          </a:prstGeom>
          <a:noFill/>
        </p:spPr>
        <p:txBody>
          <a:bodyPr wrap="square" rtlCol="0">
            <a:spAutoFit/>
          </a:bodyPr>
          <a:lstStyle/>
          <a:p>
            <a:pPr marL="285750" marR="0" indent="-285750">
              <a:lnSpc>
                <a:spcPct val="107000"/>
              </a:lnSpc>
              <a:spcBef>
                <a:spcPts val="0"/>
              </a:spcBef>
              <a:spcAft>
                <a:spcPts val="800"/>
              </a:spcAft>
              <a:buFont typeface="Arial" panose="020B0604020202020204" pitchFamily="34" charset="0"/>
              <a:buChar char="•"/>
            </a:pPr>
            <a:r>
              <a:rPr lang="en-US" sz="1800" dirty="0">
                <a:effectLst/>
                <a:latin typeface="Montserrat" panose="00000500000000000000" pitchFamily="2" charset="0"/>
                <a:ea typeface="DengXian" panose="02010600030101010101" pitchFamily="2" charset="-122"/>
                <a:cs typeface="Arial" panose="020B0604020202020204" pitchFamily="34" charset="0"/>
              </a:rPr>
              <a:t>Introduction</a:t>
            </a:r>
          </a:p>
          <a:p>
            <a:pPr marL="285750" marR="0" indent="-285750">
              <a:lnSpc>
                <a:spcPct val="107000"/>
              </a:lnSpc>
              <a:spcBef>
                <a:spcPts val="0"/>
              </a:spcBef>
              <a:spcAft>
                <a:spcPts val="800"/>
              </a:spcAft>
              <a:buFont typeface="Arial" panose="020B0604020202020204" pitchFamily="34" charset="0"/>
              <a:buChar char="•"/>
            </a:pPr>
            <a:r>
              <a:rPr lang="en-US" sz="1800" dirty="0">
                <a:latin typeface="Montserrat" panose="00000500000000000000" pitchFamily="2" charset="0"/>
                <a:ea typeface="DengXian" panose="02010600030101010101" pitchFamily="2" charset="-122"/>
                <a:cs typeface="Arial" panose="020B0604020202020204" pitchFamily="34" charset="0"/>
              </a:rPr>
              <a:t>Executive Summary</a:t>
            </a:r>
            <a:endParaRPr lang="en-US" sz="1800" dirty="0">
              <a:effectLst/>
              <a:latin typeface="Montserrat" panose="00000500000000000000" pitchFamily="2" charset="0"/>
              <a:ea typeface="DengXian" panose="02010600030101010101" pitchFamily="2" charset="-122"/>
              <a:cs typeface="Arial" panose="020B0604020202020204" pitchFamily="34" charset="0"/>
            </a:endParaRPr>
          </a:p>
          <a:p>
            <a:pPr marL="285750" marR="0" indent="-285750">
              <a:lnSpc>
                <a:spcPct val="107000"/>
              </a:lnSpc>
              <a:spcBef>
                <a:spcPts val="0"/>
              </a:spcBef>
              <a:spcAft>
                <a:spcPts val="800"/>
              </a:spcAft>
              <a:buFont typeface="Arial" panose="020B0604020202020204" pitchFamily="34" charset="0"/>
              <a:buChar char="•"/>
            </a:pPr>
            <a:r>
              <a:rPr lang="en-US" sz="1800" dirty="0">
                <a:effectLst/>
                <a:latin typeface="Montserrat" panose="00000500000000000000" pitchFamily="2" charset="0"/>
                <a:ea typeface="DengXian" panose="02010600030101010101" pitchFamily="2" charset="-122"/>
                <a:cs typeface="Arial" panose="020B0604020202020204" pitchFamily="34" charset="0"/>
              </a:rPr>
              <a:t>Assumptions &amp; Key Findings</a:t>
            </a:r>
          </a:p>
          <a:p>
            <a:pPr marL="285750" marR="0" indent="-285750">
              <a:lnSpc>
                <a:spcPct val="107000"/>
              </a:lnSpc>
              <a:spcBef>
                <a:spcPts val="0"/>
              </a:spcBef>
              <a:spcAft>
                <a:spcPts val="800"/>
              </a:spcAft>
              <a:buFont typeface="Arial" panose="020B0604020202020204" pitchFamily="34" charset="0"/>
              <a:buChar char="•"/>
            </a:pPr>
            <a:r>
              <a:rPr lang="en-US" sz="1800" dirty="0">
                <a:latin typeface="Montserrat" panose="00000500000000000000" pitchFamily="2" charset="0"/>
                <a:ea typeface="DengXian" panose="02010600030101010101" pitchFamily="2" charset="-122"/>
                <a:cs typeface="Arial" panose="020B0604020202020204" pitchFamily="34" charset="0"/>
              </a:rPr>
              <a:t>Market Overview</a:t>
            </a:r>
            <a:endParaRPr lang="en-US" sz="1800" dirty="0">
              <a:effectLst/>
              <a:latin typeface="Montserrat" panose="00000500000000000000" pitchFamily="2" charset="0"/>
              <a:ea typeface="DengXian" panose="02010600030101010101" pitchFamily="2" charset="-122"/>
              <a:cs typeface="Arial" panose="020B0604020202020204" pitchFamily="34" charset="0"/>
            </a:endParaRPr>
          </a:p>
          <a:p>
            <a:pPr marL="285750" marR="0" indent="-285750">
              <a:lnSpc>
                <a:spcPct val="107000"/>
              </a:lnSpc>
              <a:spcBef>
                <a:spcPts val="0"/>
              </a:spcBef>
              <a:spcAft>
                <a:spcPts val="800"/>
              </a:spcAft>
              <a:buFont typeface="Arial" panose="020B0604020202020204" pitchFamily="34" charset="0"/>
              <a:buChar char="•"/>
            </a:pPr>
            <a:r>
              <a:rPr lang="en-US" sz="1800" dirty="0">
                <a:effectLst/>
                <a:latin typeface="Montserrat" panose="00000500000000000000" pitchFamily="2" charset="0"/>
                <a:ea typeface="DengXian" panose="02010600030101010101" pitchFamily="2" charset="-122"/>
                <a:cs typeface="Arial" panose="020B0604020202020204" pitchFamily="34" charset="0"/>
              </a:rPr>
              <a:t>Market Trends</a:t>
            </a:r>
            <a:endParaRPr lang="vi-VN" sz="1800" dirty="0">
              <a:effectLst/>
              <a:latin typeface="Montserrat" panose="00000500000000000000" pitchFamily="2" charset="0"/>
              <a:ea typeface="DengXian" panose="02010600030101010101" pitchFamily="2" charset="-122"/>
              <a:cs typeface="Arial" panose="020B0604020202020204" pitchFamily="34" charset="0"/>
            </a:endParaRPr>
          </a:p>
          <a:p>
            <a:pPr marL="285750" marR="0" indent="-285750">
              <a:lnSpc>
                <a:spcPct val="107000"/>
              </a:lnSpc>
              <a:spcBef>
                <a:spcPts val="0"/>
              </a:spcBef>
              <a:spcAft>
                <a:spcPts val="800"/>
              </a:spcAft>
              <a:buFont typeface="Arial" panose="020B0604020202020204" pitchFamily="34" charset="0"/>
              <a:buChar char="•"/>
            </a:pPr>
            <a:r>
              <a:rPr lang="en-US" sz="1800" b="1" dirty="0">
                <a:solidFill>
                  <a:srgbClr val="FF0000"/>
                </a:solidFill>
                <a:latin typeface="Montserrat" panose="00000500000000000000" pitchFamily="2" charset="0"/>
                <a:ea typeface="DengXian" panose="02010600030101010101" pitchFamily="2" charset="-122"/>
                <a:cs typeface="Arial" panose="020B0604020202020204" pitchFamily="34" charset="0"/>
              </a:rPr>
              <a:t>Competition</a:t>
            </a:r>
            <a:endParaRPr lang="vi-VN" b="1" dirty="0">
              <a:solidFill>
                <a:srgbClr val="FF0000"/>
              </a:solidFill>
              <a:latin typeface="Montserrat" panose="00000500000000000000" pitchFamily="2" charset="0"/>
            </a:endParaRPr>
          </a:p>
        </p:txBody>
      </p:sp>
    </p:spTree>
    <p:extLst>
      <p:ext uri="{BB962C8B-B14F-4D97-AF65-F5344CB8AC3E}">
        <p14:creationId xmlns:p14="http://schemas.microsoft.com/office/powerpoint/2010/main" val="52556260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D1D6E7-DB36-08B5-5F30-FDBE86CD0520}"/>
              </a:ext>
            </a:extLst>
          </p:cNvPr>
          <p:cNvSpPr>
            <a:spLocks noGrp="1"/>
          </p:cNvSpPr>
          <p:nvPr>
            <p:ph type="title"/>
          </p:nvPr>
        </p:nvSpPr>
        <p:spPr/>
        <p:txBody>
          <a:bodyPr/>
          <a:lstStyle/>
          <a:p>
            <a:r>
              <a:rPr lang="en-US" dirty="0"/>
              <a:t>Competition - HeroVerse</a:t>
            </a:r>
            <a:endParaRPr lang="vi-VN" dirty="0"/>
          </a:p>
        </p:txBody>
      </p:sp>
      <p:sp>
        <p:nvSpPr>
          <p:cNvPr id="3" name="Slide Number Placeholder 2">
            <a:extLst>
              <a:ext uri="{FF2B5EF4-FFF2-40B4-BE49-F238E27FC236}">
                <a16:creationId xmlns:a16="http://schemas.microsoft.com/office/drawing/2014/main" id="{6A570F6C-6014-14DF-EE87-395F984D513F}"/>
              </a:ext>
            </a:extLst>
          </p:cNvPr>
          <p:cNvSpPr>
            <a:spLocks noGrp="1"/>
          </p:cNvSpPr>
          <p:nvPr>
            <p:ph type="sldNum" sz="quarter" idx="10"/>
          </p:nvPr>
        </p:nvSpPr>
        <p:spPr/>
        <p:txBody>
          <a:bodyPr/>
          <a:lstStyle/>
          <a:p>
            <a:fld id="{D95E2228-2187-F842-970B-2F4F86ECEDF9}" type="slidenum">
              <a:rPr lang="en-PH" smtClean="0"/>
              <a:pPr/>
              <a:t>45</a:t>
            </a:fld>
            <a:endParaRPr lang="en-PH"/>
          </a:p>
        </p:txBody>
      </p:sp>
      <p:sp>
        <p:nvSpPr>
          <p:cNvPr id="4" name="TextBox 3">
            <a:extLst>
              <a:ext uri="{FF2B5EF4-FFF2-40B4-BE49-F238E27FC236}">
                <a16:creationId xmlns:a16="http://schemas.microsoft.com/office/drawing/2014/main" id="{65CEF8BB-0DEF-8C6D-8C9D-E3EE006CDF8E}"/>
              </a:ext>
            </a:extLst>
          </p:cNvPr>
          <p:cNvSpPr txBox="1"/>
          <p:nvPr/>
        </p:nvSpPr>
        <p:spPr>
          <a:xfrm>
            <a:off x="297424" y="1048004"/>
            <a:ext cx="9414747" cy="369332"/>
          </a:xfrm>
          <a:prstGeom prst="rect">
            <a:avLst/>
          </a:prstGeom>
          <a:noFill/>
        </p:spPr>
        <p:txBody>
          <a:bodyPr wrap="square" rtlCol="0">
            <a:spAutoFit/>
          </a:bodyPr>
          <a:lstStyle/>
          <a:p>
            <a:r>
              <a:rPr lang="en-US" sz="1800" b="1" dirty="0">
                <a:latin typeface="Montserrat" panose="00000500000000000000" pitchFamily="2" charset="0"/>
              </a:rPr>
              <a:t>Match-three (Puzzle) NFT Games </a:t>
            </a:r>
            <a:endParaRPr lang="vi-VN" sz="1800" b="1" dirty="0">
              <a:latin typeface="Montserrat" panose="00000500000000000000" pitchFamily="2" charset="0"/>
            </a:endParaRPr>
          </a:p>
        </p:txBody>
      </p:sp>
      <p:pic>
        <p:nvPicPr>
          <p:cNvPr id="5" name="Picture 4" descr="Gameplay - HeroVerse Whitepaper">
            <a:extLst>
              <a:ext uri="{FF2B5EF4-FFF2-40B4-BE49-F238E27FC236}">
                <a16:creationId xmlns:a16="http://schemas.microsoft.com/office/drawing/2014/main" id="{81B36C3C-E267-5503-4027-7E3D5510CD11}"/>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950976" y="2535301"/>
            <a:ext cx="5943600" cy="3274695"/>
          </a:xfrm>
          <a:prstGeom prst="rect">
            <a:avLst/>
          </a:prstGeom>
          <a:noFill/>
          <a:ln>
            <a:noFill/>
          </a:ln>
        </p:spPr>
      </p:pic>
      <p:sp>
        <p:nvSpPr>
          <p:cNvPr id="6" name="TextBox 5">
            <a:extLst>
              <a:ext uri="{FF2B5EF4-FFF2-40B4-BE49-F238E27FC236}">
                <a16:creationId xmlns:a16="http://schemas.microsoft.com/office/drawing/2014/main" id="{5B1E36B2-5F18-5A2C-E25B-3D16CC02BC42}"/>
              </a:ext>
            </a:extLst>
          </p:cNvPr>
          <p:cNvSpPr txBox="1"/>
          <p:nvPr/>
        </p:nvSpPr>
        <p:spPr>
          <a:xfrm>
            <a:off x="297424" y="1619615"/>
            <a:ext cx="5117955" cy="4708981"/>
          </a:xfrm>
          <a:prstGeom prst="rect">
            <a:avLst/>
          </a:prstGeom>
          <a:noFill/>
        </p:spPr>
        <p:txBody>
          <a:bodyPr wrap="square" rtlCol="0">
            <a:spAutoFit/>
          </a:bodyPr>
          <a:lstStyle/>
          <a:p>
            <a:pPr algn="just"/>
            <a:r>
              <a:rPr lang="en-US" sz="1800" b="1" dirty="0">
                <a:latin typeface="Montserrat" panose="00000500000000000000" pitchFamily="2" charset="0"/>
              </a:rPr>
              <a:t>1/ HeroVerse</a:t>
            </a:r>
          </a:p>
          <a:p>
            <a:pPr algn="just"/>
            <a:endParaRPr lang="en-US" sz="1200" dirty="0">
              <a:latin typeface="Montserrat" panose="00000500000000000000" pitchFamily="2" charset="0"/>
            </a:endParaRPr>
          </a:p>
          <a:p>
            <a:pPr algn="just"/>
            <a:r>
              <a:rPr lang="en-US" sz="1200" dirty="0">
                <a:latin typeface="Montserrat" panose="00000500000000000000" pitchFamily="2" charset="0"/>
                <a:hlinkClick r:id="rId3"/>
              </a:rPr>
              <a:t>HeroVerse</a:t>
            </a:r>
            <a:r>
              <a:rPr lang="en-US" sz="1200" dirty="0">
                <a:latin typeface="Montserrat" panose="00000500000000000000" pitchFamily="2" charset="0"/>
              </a:rPr>
              <a:t> is the first Match-Three Puzzle and RPG Strategy NFT Game built on BNB Chain.</a:t>
            </a:r>
          </a:p>
          <a:p>
            <a:pPr algn="just"/>
            <a:endParaRPr lang="en-US" sz="1200" dirty="0">
              <a:latin typeface="Montserrat" panose="00000500000000000000" pitchFamily="2" charset="0"/>
            </a:endParaRPr>
          </a:p>
          <a:p>
            <a:pPr algn="just"/>
            <a:r>
              <a:rPr lang="en-US" sz="1200" b="1" dirty="0">
                <a:latin typeface="Montserrat" panose="00000500000000000000" pitchFamily="2" charset="0"/>
              </a:rPr>
              <a:t>Value proposition:</a:t>
            </a:r>
          </a:p>
          <a:p>
            <a:pPr marL="171450" indent="-171450" algn="just">
              <a:buFont typeface="Arial" panose="020B0604020202020204" pitchFamily="34" charset="0"/>
              <a:buChar char="•"/>
            </a:pPr>
            <a:r>
              <a:rPr lang="en-US" sz="1200" dirty="0">
                <a:latin typeface="Montserrat" panose="00000500000000000000" pitchFamily="2" charset="0"/>
              </a:rPr>
              <a:t>Play &amp; Earn (instead of P2E)</a:t>
            </a:r>
          </a:p>
          <a:p>
            <a:pPr marL="171450" indent="-171450" algn="just">
              <a:buFont typeface="Arial" panose="020B0604020202020204" pitchFamily="34" charset="0"/>
              <a:buChar char="•"/>
            </a:pPr>
            <a:r>
              <a:rPr lang="en-US" sz="1200" dirty="0">
                <a:latin typeface="Montserrat" panose="00000500000000000000" pitchFamily="2" charset="0"/>
              </a:rPr>
              <a:t>Boosts hero’s strength by crypto price movement</a:t>
            </a:r>
          </a:p>
          <a:p>
            <a:pPr marL="171450" indent="-171450" algn="just">
              <a:buFont typeface="Arial" panose="020B0604020202020204" pitchFamily="34" charset="0"/>
              <a:buChar char="•"/>
            </a:pPr>
            <a:r>
              <a:rPr lang="en-US" sz="1200" dirty="0">
                <a:latin typeface="Montserrat" panose="00000500000000000000" pitchFamily="2" charset="0"/>
              </a:rPr>
              <a:t>Two types of token: pre-minted token and unlimited token</a:t>
            </a:r>
          </a:p>
          <a:p>
            <a:pPr algn="just"/>
            <a:endParaRPr lang="en-US" sz="1200" dirty="0">
              <a:latin typeface="Montserrat" panose="00000500000000000000" pitchFamily="2" charset="0"/>
            </a:endParaRPr>
          </a:p>
          <a:p>
            <a:pPr algn="just"/>
            <a:r>
              <a:rPr lang="en-US" sz="1200" b="1" dirty="0">
                <a:latin typeface="Montserrat" panose="00000500000000000000" pitchFamily="2" charset="0"/>
              </a:rPr>
              <a:t>Earn mechanism:</a:t>
            </a:r>
          </a:p>
          <a:p>
            <a:pPr marL="171450" indent="-171450" algn="just">
              <a:buFont typeface="Arial" panose="020B0604020202020204" pitchFamily="34" charset="0"/>
              <a:buChar char="•"/>
            </a:pPr>
            <a:r>
              <a:rPr lang="en-US" sz="1200" dirty="0">
                <a:latin typeface="Montserrat" panose="00000500000000000000" pitchFamily="2" charset="0"/>
              </a:rPr>
              <a:t>Trading: Players can sell Heroes and valuable items at the Marketplace</a:t>
            </a:r>
          </a:p>
          <a:p>
            <a:pPr marL="171450" indent="-171450" algn="just">
              <a:buFont typeface="Arial" panose="020B0604020202020204" pitchFamily="34" charset="0"/>
              <a:buChar char="•"/>
            </a:pPr>
            <a:r>
              <a:rPr lang="en-US" sz="1200" dirty="0">
                <a:latin typeface="Montserrat" panose="00000500000000000000" pitchFamily="2" charset="0"/>
              </a:rPr>
              <a:t>Renting: Players can rent out their hero for profit. The rental price will depend on the hero's value in the market</a:t>
            </a:r>
          </a:p>
          <a:p>
            <a:pPr marL="171450" indent="-171450" algn="just">
              <a:buFont typeface="Arial" panose="020B0604020202020204" pitchFamily="34" charset="0"/>
              <a:buChar char="•"/>
            </a:pPr>
            <a:r>
              <a:rPr lang="en-US" sz="1200" dirty="0">
                <a:latin typeface="Montserrat" panose="00000500000000000000" pitchFamily="2" charset="0"/>
              </a:rPr>
              <a:t>Gacha: Lucky spin function, players will be profitable if they are lucky enough to open valuable rare heroes</a:t>
            </a:r>
          </a:p>
          <a:p>
            <a:pPr algn="just"/>
            <a:endParaRPr lang="en-US" sz="1200" dirty="0">
              <a:latin typeface="Montserrat" panose="00000500000000000000" pitchFamily="2" charset="0"/>
            </a:endParaRPr>
          </a:p>
          <a:p>
            <a:pPr algn="just"/>
            <a:r>
              <a:rPr lang="en-US" sz="1200" b="1" dirty="0">
                <a:latin typeface="Montserrat" panose="00000500000000000000" pitchFamily="2" charset="0"/>
              </a:rPr>
              <a:t>Supported device: </a:t>
            </a:r>
          </a:p>
          <a:p>
            <a:pPr algn="just"/>
            <a:r>
              <a:rPr lang="en-US" sz="1200" dirty="0">
                <a:latin typeface="Montserrat" panose="00000500000000000000" pitchFamily="2" charset="0"/>
              </a:rPr>
              <a:t>iOS, Android, Windows</a:t>
            </a:r>
          </a:p>
          <a:p>
            <a:pPr algn="just"/>
            <a:endParaRPr lang="en-US" sz="1200" dirty="0">
              <a:latin typeface="Montserrat" panose="00000500000000000000" pitchFamily="2" charset="0"/>
            </a:endParaRPr>
          </a:p>
          <a:p>
            <a:pPr algn="just"/>
            <a:r>
              <a:rPr lang="en-US" sz="1200" b="1" dirty="0">
                <a:latin typeface="Montserrat" panose="00000500000000000000" pitchFamily="2" charset="0"/>
              </a:rPr>
              <a:t>Game release: </a:t>
            </a:r>
          </a:p>
          <a:p>
            <a:pPr algn="just"/>
            <a:r>
              <a:rPr lang="en-US" sz="1200" dirty="0">
                <a:latin typeface="Montserrat" panose="00000500000000000000" pitchFamily="2" charset="0"/>
              </a:rPr>
              <a:t>November 2021</a:t>
            </a:r>
          </a:p>
          <a:p>
            <a:pPr algn="just"/>
            <a:endParaRPr lang="vi-VN" sz="1800" dirty="0">
              <a:latin typeface="Montserrat" panose="00000500000000000000" pitchFamily="2" charset="0"/>
            </a:endParaRPr>
          </a:p>
        </p:txBody>
      </p:sp>
      <p:pic>
        <p:nvPicPr>
          <p:cNvPr id="1026" name="Picture 2" descr="HeroVerse –HeroVerse is an NFT game created with the inspiration of Empires  &amp; Puzzles, one of the best games on the traditional game platform.">
            <a:extLst>
              <a:ext uri="{FF2B5EF4-FFF2-40B4-BE49-F238E27FC236}">
                <a16:creationId xmlns:a16="http://schemas.microsoft.com/office/drawing/2014/main" id="{372DB9CC-9586-FB62-23C8-41A92A56AA3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55888" y="1232670"/>
            <a:ext cx="3533775" cy="129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476816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A570F6C-6014-14DF-EE87-395F984D513F}"/>
              </a:ext>
            </a:extLst>
          </p:cNvPr>
          <p:cNvSpPr>
            <a:spLocks noGrp="1"/>
          </p:cNvSpPr>
          <p:nvPr>
            <p:ph type="sldNum" sz="quarter" idx="10"/>
          </p:nvPr>
        </p:nvSpPr>
        <p:spPr/>
        <p:txBody>
          <a:bodyPr/>
          <a:lstStyle/>
          <a:p>
            <a:fld id="{D95E2228-2187-F842-970B-2F4F86ECEDF9}" type="slidenum">
              <a:rPr lang="en-PH" smtClean="0"/>
              <a:pPr/>
              <a:t>46</a:t>
            </a:fld>
            <a:endParaRPr lang="en-PH"/>
          </a:p>
        </p:txBody>
      </p:sp>
      <p:sp>
        <p:nvSpPr>
          <p:cNvPr id="4" name="TextBox 3">
            <a:extLst>
              <a:ext uri="{FF2B5EF4-FFF2-40B4-BE49-F238E27FC236}">
                <a16:creationId xmlns:a16="http://schemas.microsoft.com/office/drawing/2014/main" id="{65CEF8BB-0DEF-8C6D-8C9D-E3EE006CDF8E}"/>
              </a:ext>
            </a:extLst>
          </p:cNvPr>
          <p:cNvSpPr txBox="1"/>
          <p:nvPr/>
        </p:nvSpPr>
        <p:spPr>
          <a:xfrm>
            <a:off x="297424" y="1048004"/>
            <a:ext cx="9414747" cy="369332"/>
          </a:xfrm>
          <a:prstGeom prst="rect">
            <a:avLst/>
          </a:prstGeom>
          <a:noFill/>
        </p:spPr>
        <p:txBody>
          <a:bodyPr wrap="square" rtlCol="0">
            <a:spAutoFit/>
          </a:bodyPr>
          <a:lstStyle/>
          <a:p>
            <a:r>
              <a:rPr lang="en-US" sz="1800" b="1" dirty="0">
                <a:latin typeface="Montserrat" panose="00000500000000000000" pitchFamily="2" charset="0"/>
              </a:rPr>
              <a:t>Match-three (Puzzle) NFT Games</a:t>
            </a:r>
            <a:endParaRPr lang="vi-VN" sz="1800" b="1" dirty="0">
              <a:latin typeface="Montserrat" panose="00000500000000000000" pitchFamily="2" charset="0"/>
            </a:endParaRPr>
          </a:p>
        </p:txBody>
      </p:sp>
      <p:sp>
        <p:nvSpPr>
          <p:cNvPr id="6" name="TextBox 5">
            <a:extLst>
              <a:ext uri="{FF2B5EF4-FFF2-40B4-BE49-F238E27FC236}">
                <a16:creationId xmlns:a16="http://schemas.microsoft.com/office/drawing/2014/main" id="{5B1E36B2-5F18-5A2C-E25B-3D16CC02BC42}"/>
              </a:ext>
            </a:extLst>
          </p:cNvPr>
          <p:cNvSpPr txBox="1"/>
          <p:nvPr/>
        </p:nvSpPr>
        <p:spPr>
          <a:xfrm>
            <a:off x="297424" y="1619615"/>
            <a:ext cx="6325318" cy="4893647"/>
          </a:xfrm>
          <a:prstGeom prst="rect">
            <a:avLst/>
          </a:prstGeom>
          <a:noFill/>
        </p:spPr>
        <p:txBody>
          <a:bodyPr wrap="square" rtlCol="0">
            <a:spAutoFit/>
          </a:bodyPr>
          <a:lstStyle/>
          <a:p>
            <a:pPr algn="just"/>
            <a:r>
              <a:rPr lang="en-US" sz="1800" b="1" dirty="0">
                <a:latin typeface="Montserrat" panose="00000500000000000000" pitchFamily="2" charset="0"/>
              </a:rPr>
              <a:t>2/ Puzzle Royale</a:t>
            </a:r>
          </a:p>
          <a:p>
            <a:pPr algn="just"/>
            <a:endParaRPr lang="en-US" sz="1200" dirty="0">
              <a:latin typeface="Montserrat" panose="00000500000000000000" pitchFamily="2" charset="0"/>
            </a:endParaRPr>
          </a:p>
          <a:p>
            <a:pPr algn="just"/>
            <a:r>
              <a:rPr lang="en-US" sz="1200" dirty="0">
                <a:latin typeface="Montserrat" panose="00000500000000000000" pitchFamily="2" charset="0"/>
                <a:hlinkClick r:id="rId2"/>
              </a:rPr>
              <a:t>Puzzle Royale </a:t>
            </a:r>
            <a:r>
              <a:rPr lang="en-US" sz="1200" dirty="0">
                <a:latin typeface="Montserrat" panose="00000500000000000000" pitchFamily="2" charset="0"/>
              </a:rPr>
              <a:t>(PR) is a match 3 game built on BNB Chain, focusing on RPG elements and competitive gameplay.</a:t>
            </a:r>
          </a:p>
          <a:p>
            <a:pPr algn="just"/>
            <a:endParaRPr lang="en-US" sz="1200" dirty="0">
              <a:latin typeface="Montserrat" panose="00000500000000000000" pitchFamily="2" charset="0"/>
            </a:endParaRPr>
          </a:p>
          <a:p>
            <a:pPr algn="just"/>
            <a:r>
              <a:rPr lang="en-US" sz="1200" b="1" dirty="0">
                <a:latin typeface="Montserrat" panose="00000500000000000000" pitchFamily="2" charset="0"/>
              </a:rPr>
              <a:t>Value proposition:</a:t>
            </a:r>
          </a:p>
          <a:p>
            <a:pPr marL="171450" indent="-171450" algn="just">
              <a:buFont typeface="Arial" panose="020B0604020202020204" pitchFamily="34" charset="0"/>
              <a:buChar char="•"/>
            </a:pPr>
            <a:r>
              <a:rPr lang="en-US" sz="1200" dirty="0">
                <a:latin typeface="Montserrat" panose="00000500000000000000" pitchFamily="2" charset="0"/>
              </a:rPr>
              <a:t>Play-to-Earn</a:t>
            </a:r>
          </a:p>
          <a:p>
            <a:pPr marL="171450" indent="-171450" algn="just">
              <a:buFont typeface="Arial" panose="020B0604020202020204" pitchFamily="34" charset="0"/>
              <a:buChar char="•"/>
            </a:pPr>
            <a:r>
              <a:rPr lang="en-US" sz="1200" dirty="0">
                <a:latin typeface="Montserrat" panose="00000500000000000000" pitchFamily="2" charset="0"/>
              </a:rPr>
              <a:t>Every Hero in the game will be a non-fungible token (NFT). These Heroes can be fused to create new ones or be traded on the marketplace.</a:t>
            </a:r>
          </a:p>
          <a:p>
            <a:pPr marL="171450" indent="-171450" algn="just">
              <a:buFont typeface="Arial" panose="020B0604020202020204" pitchFamily="34" charset="0"/>
              <a:buChar char="•"/>
            </a:pPr>
            <a:r>
              <a:rPr lang="en-US" sz="1200" dirty="0">
                <a:latin typeface="Montserrat" panose="00000500000000000000" pitchFamily="2" charset="0"/>
              </a:rPr>
              <a:t>PVE or PVP modes</a:t>
            </a:r>
          </a:p>
          <a:p>
            <a:pPr algn="just"/>
            <a:endParaRPr lang="en-US" sz="1200" dirty="0">
              <a:latin typeface="Montserrat" panose="00000500000000000000" pitchFamily="2" charset="0"/>
            </a:endParaRPr>
          </a:p>
          <a:p>
            <a:pPr algn="just"/>
            <a:r>
              <a:rPr lang="en-US" sz="1200" b="1" dirty="0">
                <a:latin typeface="Montserrat" panose="00000500000000000000" pitchFamily="2" charset="0"/>
              </a:rPr>
              <a:t>Earn mechanism:</a:t>
            </a:r>
          </a:p>
          <a:p>
            <a:pPr marL="171450" indent="-171450" algn="just">
              <a:buFont typeface="Arial" panose="020B0604020202020204" pitchFamily="34" charset="0"/>
              <a:buChar char="•"/>
            </a:pPr>
            <a:r>
              <a:rPr lang="en-US" sz="1200" dirty="0">
                <a:latin typeface="Montserrat" panose="00000500000000000000" pitchFamily="2" charset="0"/>
              </a:rPr>
              <a:t>The player will perform daily tasks to level up their battle pass and participate in activities involving other players to earn Puzzle Royale Coins ($PUZZ).</a:t>
            </a:r>
          </a:p>
          <a:p>
            <a:pPr marL="171450" indent="-171450" algn="just">
              <a:buFont typeface="Arial" panose="020B0604020202020204" pitchFamily="34" charset="0"/>
              <a:buChar char="•"/>
            </a:pPr>
            <a:r>
              <a:rPr lang="en-US" sz="1200" dirty="0">
                <a:latin typeface="Montserrat" panose="00000500000000000000" pitchFamily="2" charset="0"/>
              </a:rPr>
              <a:t>Players will be rewarded with $PUZZ and experience to upgrade their Hero when they complete levels in the campaign mode.</a:t>
            </a:r>
          </a:p>
          <a:p>
            <a:pPr marL="171450" indent="-171450" algn="just">
              <a:buFont typeface="Arial" panose="020B0604020202020204" pitchFamily="34" charset="0"/>
              <a:buChar char="•"/>
            </a:pPr>
            <a:r>
              <a:rPr lang="en-US" sz="1200" dirty="0">
                <a:latin typeface="Montserrat" panose="00000500000000000000" pitchFamily="2" charset="0"/>
              </a:rPr>
              <a:t>PvP is the primary way for the players to earn $ROYAL in the game, with the highest ranked players being able to earn $ROYAL.</a:t>
            </a:r>
          </a:p>
          <a:p>
            <a:pPr algn="just"/>
            <a:endParaRPr lang="en-US" sz="1200" dirty="0">
              <a:latin typeface="Montserrat" panose="00000500000000000000" pitchFamily="2" charset="0"/>
            </a:endParaRPr>
          </a:p>
          <a:p>
            <a:pPr algn="just"/>
            <a:r>
              <a:rPr lang="en-US" sz="1200" b="1" dirty="0">
                <a:latin typeface="Montserrat" panose="00000500000000000000" pitchFamily="2" charset="0"/>
              </a:rPr>
              <a:t>Supported device: </a:t>
            </a:r>
          </a:p>
          <a:p>
            <a:pPr algn="just"/>
            <a:r>
              <a:rPr lang="en-US" sz="1200" dirty="0">
                <a:latin typeface="Montserrat" panose="00000500000000000000" pitchFamily="2" charset="0"/>
              </a:rPr>
              <a:t>iOS &amp; Android </a:t>
            </a:r>
          </a:p>
          <a:p>
            <a:pPr algn="just"/>
            <a:endParaRPr lang="en-US" sz="1200" dirty="0">
              <a:latin typeface="Montserrat" panose="00000500000000000000" pitchFamily="2" charset="0"/>
            </a:endParaRPr>
          </a:p>
          <a:p>
            <a:pPr algn="just"/>
            <a:r>
              <a:rPr lang="en-US" sz="1200" b="1" dirty="0">
                <a:latin typeface="Montserrat" panose="00000500000000000000" pitchFamily="2" charset="0"/>
              </a:rPr>
              <a:t>Game release: </a:t>
            </a:r>
          </a:p>
          <a:p>
            <a:pPr algn="just"/>
            <a:r>
              <a:rPr lang="en-US" sz="1200" dirty="0">
                <a:latin typeface="Montserrat" panose="00000500000000000000" pitchFamily="2" charset="0"/>
              </a:rPr>
              <a:t>Q2-2022</a:t>
            </a:r>
          </a:p>
          <a:p>
            <a:pPr algn="just"/>
            <a:endParaRPr lang="vi-VN" sz="1800" dirty="0">
              <a:latin typeface="Montserrat" panose="00000500000000000000" pitchFamily="2" charset="0"/>
            </a:endParaRPr>
          </a:p>
        </p:txBody>
      </p:sp>
      <p:pic>
        <p:nvPicPr>
          <p:cNvPr id="7" name="Picture 6" descr="Sơ lược về Puzzle Royale - tựa game RPG Match 3 P2E tiềm năng - Coin68">
            <a:extLst>
              <a:ext uri="{FF2B5EF4-FFF2-40B4-BE49-F238E27FC236}">
                <a16:creationId xmlns:a16="http://schemas.microsoft.com/office/drawing/2014/main" id="{318A5B22-9B79-EFD7-9EA6-388CAFF2D3D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380815" y="1827088"/>
            <a:ext cx="2680764" cy="4775128"/>
          </a:xfrm>
          <a:prstGeom prst="rect">
            <a:avLst/>
          </a:prstGeom>
          <a:noFill/>
          <a:ln>
            <a:noFill/>
          </a:ln>
        </p:spPr>
      </p:pic>
      <p:pic>
        <p:nvPicPr>
          <p:cNvPr id="2050" name="Picture 2" descr="Puzzle Royale – Medium">
            <a:extLst>
              <a:ext uri="{FF2B5EF4-FFF2-40B4-BE49-F238E27FC236}">
                <a16:creationId xmlns:a16="http://schemas.microsoft.com/office/drawing/2014/main" id="{DC55E142-232B-855F-8F71-D247BB6C895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22625" y="50175"/>
            <a:ext cx="1797143" cy="178912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2ED1D6E7-DB36-08B5-5F30-FDBE86CD0520}"/>
              </a:ext>
            </a:extLst>
          </p:cNvPr>
          <p:cNvSpPr>
            <a:spLocks noGrp="1"/>
          </p:cNvSpPr>
          <p:nvPr>
            <p:ph type="title"/>
          </p:nvPr>
        </p:nvSpPr>
        <p:spPr/>
        <p:txBody>
          <a:bodyPr/>
          <a:lstStyle/>
          <a:p>
            <a:r>
              <a:rPr lang="en-US" dirty="0"/>
              <a:t>Competition – Puzzle Royale</a:t>
            </a:r>
            <a:endParaRPr lang="vi-VN" dirty="0"/>
          </a:p>
        </p:txBody>
      </p:sp>
    </p:spTree>
    <p:extLst>
      <p:ext uri="{BB962C8B-B14F-4D97-AF65-F5344CB8AC3E}">
        <p14:creationId xmlns:p14="http://schemas.microsoft.com/office/powerpoint/2010/main" val="426305659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D1D6E7-DB36-08B5-5F30-FDBE86CD0520}"/>
              </a:ext>
            </a:extLst>
          </p:cNvPr>
          <p:cNvSpPr>
            <a:spLocks noGrp="1"/>
          </p:cNvSpPr>
          <p:nvPr>
            <p:ph type="title"/>
          </p:nvPr>
        </p:nvSpPr>
        <p:spPr/>
        <p:txBody>
          <a:bodyPr/>
          <a:lstStyle/>
          <a:p>
            <a:r>
              <a:rPr lang="en-US" dirty="0"/>
              <a:t>Competition – Himo World</a:t>
            </a:r>
            <a:endParaRPr lang="vi-VN" dirty="0"/>
          </a:p>
        </p:txBody>
      </p:sp>
      <p:sp>
        <p:nvSpPr>
          <p:cNvPr id="3" name="Slide Number Placeholder 2">
            <a:extLst>
              <a:ext uri="{FF2B5EF4-FFF2-40B4-BE49-F238E27FC236}">
                <a16:creationId xmlns:a16="http://schemas.microsoft.com/office/drawing/2014/main" id="{6A570F6C-6014-14DF-EE87-395F984D513F}"/>
              </a:ext>
            </a:extLst>
          </p:cNvPr>
          <p:cNvSpPr>
            <a:spLocks noGrp="1"/>
          </p:cNvSpPr>
          <p:nvPr>
            <p:ph type="sldNum" sz="quarter" idx="10"/>
          </p:nvPr>
        </p:nvSpPr>
        <p:spPr/>
        <p:txBody>
          <a:bodyPr/>
          <a:lstStyle/>
          <a:p>
            <a:fld id="{D95E2228-2187-F842-970B-2F4F86ECEDF9}" type="slidenum">
              <a:rPr lang="en-PH" smtClean="0"/>
              <a:pPr/>
              <a:t>47</a:t>
            </a:fld>
            <a:endParaRPr lang="en-PH"/>
          </a:p>
        </p:txBody>
      </p:sp>
      <p:sp>
        <p:nvSpPr>
          <p:cNvPr id="4" name="TextBox 3">
            <a:extLst>
              <a:ext uri="{FF2B5EF4-FFF2-40B4-BE49-F238E27FC236}">
                <a16:creationId xmlns:a16="http://schemas.microsoft.com/office/drawing/2014/main" id="{65CEF8BB-0DEF-8C6D-8C9D-E3EE006CDF8E}"/>
              </a:ext>
            </a:extLst>
          </p:cNvPr>
          <p:cNvSpPr txBox="1"/>
          <p:nvPr/>
        </p:nvSpPr>
        <p:spPr>
          <a:xfrm>
            <a:off x="297424" y="1048004"/>
            <a:ext cx="9414747" cy="369332"/>
          </a:xfrm>
          <a:prstGeom prst="rect">
            <a:avLst/>
          </a:prstGeom>
          <a:noFill/>
        </p:spPr>
        <p:txBody>
          <a:bodyPr wrap="square" rtlCol="0">
            <a:spAutoFit/>
          </a:bodyPr>
          <a:lstStyle/>
          <a:p>
            <a:r>
              <a:rPr lang="en-US" sz="1800" b="1" dirty="0">
                <a:latin typeface="Montserrat" panose="00000500000000000000" pitchFamily="2" charset="0"/>
              </a:rPr>
              <a:t>Match-three (Puzzle) NFT Games</a:t>
            </a:r>
            <a:endParaRPr lang="vi-VN" sz="1800" b="1" dirty="0">
              <a:latin typeface="Montserrat" panose="00000500000000000000" pitchFamily="2" charset="0"/>
            </a:endParaRPr>
          </a:p>
        </p:txBody>
      </p:sp>
      <p:sp>
        <p:nvSpPr>
          <p:cNvPr id="6" name="TextBox 5">
            <a:extLst>
              <a:ext uri="{FF2B5EF4-FFF2-40B4-BE49-F238E27FC236}">
                <a16:creationId xmlns:a16="http://schemas.microsoft.com/office/drawing/2014/main" id="{5B1E36B2-5F18-5A2C-E25B-3D16CC02BC42}"/>
              </a:ext>
            </a:extLst>
          </p:cNvPr>
          <p:cNvSpPr txBox="1"/>
          <p:nvPr/>
        </p:nvSpPr>
        <p:spPr>
          <a:xfrm>
            <a:off x="297424" y="1619615"/>
            <a:ext cx="6325318" cy="3970318"/>
          </a:xfrm>
          <a:prstGeom prst="rect">
            <a:avLst/>
          </a:prstGeom>
          <a:noFill/>
        </p:spPr>
        <p:txBody>
          <a:bodyPr wrap="square" rtlCol="0">
            <a:spAutoFit/>
          </a:bodyPr>
          <a:lstStyle/>
          <a:p>
            <a:r>
              <a:rPr lang="en-US" sz="1800" b="1" dirty="0">
                <a:latin typeface="Montserrat" panose="00000500000000000000" pitchFamily="2" charset="0"/>
              </a:rPr>
              <a:t>3/ Himo World</a:t>
            </a:r>
          </a:p>
          <a:p>
            <a:endParaRPr lang="en-US" sz="1200" dirty="0">
              <a:latin typeface="Montserrat" panose="00000500000000000000" pitchFamily="2" charset="0"/>
            </a:endParaRPr>
          </a:p>
          <a:p>
            <a:r>
              <a:rPr lang="en-US" sz="1200" dirty="0">
                <a:latin typeface="Montserrat" panose="00000500000000000000" pitchFamily="2" charset="0"/>
                <a:hlinkClick r:id="rId2"/>
              </a:rPr>
              <a:t>Himo World </a:t>
            </a:r>
            <a:r>
              <a:rPr lang="en-US" sz="1200" dirty="0">
                <a:latin typeface="Montserrat" panose="00000500000000000000" pitchFamily="2" charset="0"/>
              </a:rPr>
              <a:t>is a match-3 deck building NFT strategic puzzle game built on BNB Chain.</a:t>
            </a:r>
          </a:p>
          <a:p>
            <a:endParaRPr lang="en-US" sz="1200" dirty="0">
              <a:latin typeface="Montserrat" panose="00000500000000000000" pitchFamily="2" charset="0"/>
            </a:endParaRPr>
          </a:p>
          <a:p>
            <a:r>
              <a:rPr lang="en-US" sz="1200" b="1" dirty="0">
                <a:latin typeface="Montserrat" panose="00000500000000000000" pitchFamily="2" charset="0"/>
              </a:rPr>
              <a:t>Value proposition: </a:t>
            </a:r>
          </a:p>
          <a:p>
            <a:pPr marL="171450" indent="-171450">
              <a:buFont typeface="Arial" panose="020B0604020202020204" pitchFamily="34" charset="0"/>
              <a:buChar char="•"/>
            </a:pPr>
            <a:r>
              <a:rPr lang="en-US" sz="1200" dirty="0">
                <a:latin typeface="Montserrat" panose="00000500000000000000" pitchFamily="2" charset="0"/>
              </a:rPr>
              <a:t>Free-to-Play (F2P), Create-to-Earn (C2E) &amp; Compete-to-Earn</a:t>
            </a:r>
          </a:p>
          <a:p>
            <a:pPr marL="171450" indent="-171450">
              <a:buFont typeface="Arial" panose="020B0604020202020204" pitchFamily="34" charset="0"/>
              <a:buChar char="•"/>
            </a:pPr>
            <a:r>
              <a:rPr lang="en-US" sz="1200" dirty="0">
                <a:latin typeface="Montserrat" panose="00000500000000000000" pitchFamily="2" charset="0"/>
              </a:rPr>
              <a:t>Rogue-like PvE &amp; PvP with multi-tier Tournaments.</a:t>
            </a:r>
          </a:p>
          <a:p>
            <a:endParaRPr lang="en-US" sz="1200" dirty="0">
              <a:latin typeface="Montserrat" panose="00000500000000000000" pitchFamily="2" charset="0"/>
            </a:endParaRPr>
          </a:p>
          <a:p>
            <a:r>
              <a:rPr lang="en-US" sz="1200" b="1" dirty="0">
                <a:latin typeface="Montserrat" panose="00000500000000000000" pitchFamily="2" charset="0"/>
              </a:rPr>
              <a:t>Earn mechanism: </a:t>
            </a:r>
          </a:p>
          <a:p>
            <a:pPr marL="171450" indent="-171450">
              <a:buFont typeface="Arial" panose="020B0604020202020204" pitchFamily="34" charset="0"/>
              <a:buChar char="•"/>
            </a:pPr>
            <a:r>
              <a:rPr lang="en-US" sz="1200" dirty="0">
                <a:latin typeface="Montserrat" panose="00000500000000000000" pitchFamily="2" charset="0"/>
              </a:rPr>
              <a:t>HIMO holders can earn HIMO tokens through playing games, participating in events and key governance votes. </a:t>
            </a:r>
          </a:p>
          <a:p>
            <a:pPr marL="171450" indent="-171450">
              <a:buFont typeface="Arial" panose="020B0604020202020204" pitchFamily="34" charset="0"/>
              <a:buChar char="•"/>
            </a:pPr>
            <a:r>
              <a:rPr lang="en-US" sz="1200" dirty="0">
                <a:latin typeface="Montserrat" panose="00000500000000000000" pitchFamily="2" charset="0"/>
              </a:rPr>
              <a:t>Players can also earn HIMO tokens by participating in-game activities.</a:t>
            </a:r>
          </a:p>
          <a:p>
            <a:endParaRPr lang="en-US" sz="1200" dirty="0">
              <a:latin typeface="Montserrat" panose="00000500000000000000" pitchFamily="2" charset="0"/>
            </a:endParaRPr>
          </a:p>
          <a:p>
            <a:r>
              <a:rPr lang="en-US" sz="1200" b="1" dirty="0">
                <a:latin typeface="Montserrat" panose="00000500000000000000" pitchFamily="2" charset="0"/>
              </a:rPr>
              <a:t>Supported device: </a:t>
            </a:r>
          </a:p>
          <a:p>
            <a:r>
              <a:rPr lang="en-US" sz="1200" dirty="0">
                <a:latin typeface="Montserrat" panose="00000500000000000000" pitchFamily="2" charset="0"/>
              </a:rPr>
              <a:t>iOS, Android (and web in the future)</a:t>
            </a:r>
          </a:p>
          <a:p>
            <a:endParaRPr lang="en-US" sz="1200" dirty="0">
              <a:latin typeface="Montserrat" panose="00000500000000000000" pitchFamily="2" charset="0"/>
            </a:endParaRPr>
          </a:p>
          <a:p>
            <a:r>
              <a:rPr lang="en-US" sz="1200" b="1" dirty="0">
                <a:latin typeface="Montserrat" panose="00000500000000000000" pitchFamily="2" charset="0"/>
              </a:rPr>
              <a:t>Game release: </a:t>
            </a:r>
          </a:p>
          <a:p>
            <a:r>
              <a:rPr lang="en-US" sz="1200" dirty="0">
                <a:latin typeface="Montserrat" panose="00000500000000000000" pitchFamily="2" charset="0"/>
              </a:rPr>
              <a:t>March 2022</a:t>
            </a:r>
          </a:p>
          <a:p>
            <a:endParaRPr lang="vi-VN" sz="1800" dirty="0">
              <a:latin typeface="Montserrat" panose="00000500000000000000" pitchFamily="2" charset="0"/>
            </a:endParaRPr>
          </a:p>
        </p:txBody>
      </p:sp>
      <p:pic>
        <p:nvPicPr>
          <p:cNvPr id="8" name="Picture 7" descr="Himo World - Official Home Page">
            <a:extLst>
              <a:ext uri="{FF2B5EF4-FFF2-40B4-BE49-F238E27FC236}">
                <a16:creationId xmlns:a16="http://schemas.microsoft.com/office/drawing/2014/main" id="{1ADE636F-FBD8-BFAE-BBCB-186B49EA9C0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442576" y="1925904"/>
            <a:ext cx="2539130" cy="4306432"/>
          </a:xfrm>
          <a:prstGeom prst="rect">
            <a:avLst/>
          </a:prstGeom>
          <a:noFill/>
          <a:ln>
            <a:noFill/>
          </a:ln>
        </p:spPr>
      </p:pic>
      <p:pic>
        <p:nvPicPr>
          <p:cNvPr id="3074" name="Picture 2" descr="Himo World - Official Home Page">
            <a:extLst>
              <a:ext uri="{FF2B5EF4-FFF2-40B4-BE49-F238E27FC236}">
                <a16:creationId xmlns:a16="http://schemas.microsoft.com/office/drawing/2014/main" id="{E68791E2-29F1-B80E-A61D-8D29939FA99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74472" y="625664"/>
            <a:ext cx="2275338" cy="13532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427032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D1D6E7-DB36-08B5-5F30-FDBE86CD0520}"/>
              </a:ext>
            </a:extLst>
          </p:cNvPr>
          <p:cNvSpPr>
            <a:spLocks noGrp="1"/>
          </p:cNvSpPr>
          <p:nvPr>
            <p:ph type="title"/>
          </p:nvPr>
        </p:nvSpPr>
        <p:spPr/>
        <p:txBody>
          <a:bodyPr/>
          <a:lstStyle/>
          <a:p>
            <a:r>
              <a:rPr lang="en-US" dirty="0"/>
              <a:t>Competition – Puzzle Crusade</a:t>
            </a:r>
            <a:endParaRPr lang="vi-VN" dirty="0"/>
          </a:p>
        </p:txBody>
      </p:sp>
      <p:sp>
        <p:nvSpPr>
          <p:cNvPr id="3" name="Slide Number Placeholder 2">
            <a:extLst>
              <a:ext uri="{FF2B5EF4-FFF2-40B4-BE49-F238E27FC236}">
                <a16:creationId xmlns:a16="http://schemas.microsoft.com/office/drawing/2014/main" id="{6A570F6C-6014-14DF-EE87-395F984D513F}"/>
              </a:ext>
            </a:extLst>
          </p:cNvPr>
          <p:cNvSpPr>
            <a:spLocks noGrp="1"/>
          </p:cNvSpPr>
          <p:nvPr>
            <p:ph type="sldNum" sz="quarter" idx="10"/>
          </p:nvPr>
        </p:nvSpPr>
        <p:spPr/>
        <p:txBody>
          <a:bodyPr/>
          <a:lstStyle/>
          <a:p>
            <a:fld id="{D95E2228-2187-F842-970B-2F4F86ECEDF9}" type="slidenum">
              <a:rPr lang="en-PH" smtClean="0"/>
              <a:pPr/>
              <a:t>48</a:t>
            </a:fld>
            <a:endParaRPr lang="en-PH"/>
          </a:p>
        </p:txBody>
      </p:sp>
      <p:sp>
        <p:nvSpPr>
          <p:cNvPr id="4" name="TextBox 3">
            <a:extLst>
              <a:ext uri="{FF2B5EF4-FFF2-40B4-BE49-F238E27FC236}">
                <a16:creationId xmlns:a16="http://schemas.microsoft.com/office/drawing/2014/main" id="{65CEF8BB-0DEF-8C6D-8C9D-E3EE006CDF8E}"/>
              </a:ext>
            </a:extLst>
          </p:cNvPr>
          <p:cNvSpPr txBox="1"/>
          <p:nvPr/>
        </p:nvSpPr>
        <p:spPr>
          <a:xfrm>
            <a:off x="297424" y="1048004"/>
            <a:ext cx="9414747" cy="369332"/>
          </a:xfrm>
          <a:prstGeom prst="rect">
            <a:avLst/>
          </a:prstGeom>
          <a:noFill/>
        </p:spPr>
        <p:txBody>
          <a:bodyPr wrap="square" rtlCol="0">
            <a:spAutoFit/>
          </a:bodyPr>
          <a:lstStyle/>
          <a:p>
            <a:r>
              <a:rPr lang="en-US" sz="1800" b="1" dirty="0">
                <a:latin typeface="Montserrat" panose="00000500000000000000" pitchFamily="2" charset="0"/>
              </a:rPr>
              <a:t>Match-three (Puzzle) NFT Games</a:t>
            </a:r>
            <a:endParaRPr lang="vi-VN" sz="1800" b="1" dirty="0">
              <a:latin typeface="Montserrat" panose="00000500000000000000" pitchFamily="2" charset="0"/>
            </a:endParaRPr>
          </a:p>
        </p:txBody>
      </p:sp>
      <p:sp>
        <p:nvSpPr>
          <p:cNvPr id="6" name="TextBox 5">
            <a:extLst>
              <a:ext uri="{FF2B5EF4-FFF2-40B4-BE49-F238E27FC236}">
                <a16:creationId xmlns:a16="http://schemas.microsoft.com/office/drawing/2014/main" id="{5B1E36B2-5F18-5A2C-E25B-3D16CC02BC42}"/>
              </a:ext>
            </a:extLst>
          </p:cNvPr>
          <p:cNvSpPr txBox="1"/>
          <p:nvPr/>
        </p:nvSpPr>
        <p:spPr>
          <a:xfrm>
            <a:off x="297424" y="1619615"/>
            <a:ext cx="6325318" cy="4893647"/>
          </a:xfrm>
          <a:prstGeom prst="rect">
            <a:avLst/>
          </a:prstGeom>
          <a:noFill/>
        </p:spPr>
        <p:txBody>
          <a:bodyPr wrap="square" rtlCol="0">
            <a:spAutoFit/>
          </a:bodyPr>
          <a:lstStyle/>
          <a:p>
            <a:pPr algn="just"/>
            <a:r>
              <a:rPr lang="en-US" sz="1800" b="1" dirty="0">
                <a:latin typeface="Montserrat" panose="00000500000000000000" pitchFamily="2" charset="0"/>
              </a:rPr>
              <a:t>4/ Puzzle Crusade</a:t>
            </a:r>
          </a:p>
          <a:p>
            <a:pPr algn="just"/>
            <a:endParaRPr lang="en-US" sz="1200" dirty="0">
              <a:latin typeface="Montserrat" panose="00000500000000000000" pitchFamily="2" charset="0"/>
            </a:endParaRPr>
          </a:p>
          <a:p>
            <a:pPr algn="just"/>
            <a:r>
              <a:rPr lang="en-US" sz="1200" dirty="0">
                <a:latin typeface="Montserrat" panose="00000500000000000000" pitchFamily="2" charset="0"/>
                <a:hlinkClick r:id="rId2"/>
              </a:rPr>
              <a:t>Puzzles Crusade </a:t>
            </a:r>
            <a:r>
              <a:rPr lang="en-US" sz="1200" dirty="0">
                <a:latin typeface="Montserrat" panose="00000500000000000000" pitchFamily="2" charset="0"/>
              </a:rPr>
              <a:t>is a Match 3 RPG built on Solana Blockchain. The game features an interactive economic and strategic Metaverse created to explore and conquer the in-game world.</a:t>
            </a:r>
          </a:p>
          <a:p>
            <a:pPr algn="just"/>
            <a:endParaRPr lang="en-US" sz="1200" dirty="0">
              <a:latin typeface="Montserrat" panose="00000500000000000000" pitchFamily="2" charset="0"/>
            </a:endParaRPr>
          </a:p>
          <a:p>
            <a:pPr algn="just"/>
            <a:r>
              <a:rPr lang="en-US" sz="1200" b="1" dirty="0">
                <a:latin typeface="Montserrat" panose="00000500000000000000" pitchFamily="2" charset="0"/>
              </a:rPr>
              <a:t>Value proposition:</a:t>
            </a:r>
          </a:p>
          <a:p>
            <a:pPr marL="171450" indent="-171450" algn="just">
              <a:buFont typeface="Arial" panose="020B0604020202020204" pitchFamily="34" charset="0"/>
              <a:buChar char="•"/>
            </a:pPr>
            <a:r>
              <a:rPr lang="en-US" sz="1200" dirty="0">
                <a:latin typeface="Montserrat" panose="00000500000000000000" pitchFamily="2" charset="0"/>
              </a:rPr>
              <a:t>Play-to-Earn</a:t>
            </a:r>
          </a:p>
          <a:p>
            <a:pPr marL="171450" indent="-171450" algn="just">
              <a:buFont typeface="Arial" panose="020B0604020202020204" pitchFamily="34" charset="0"/>
              <a:buChar char="•"/>
            </a:pPr>
            <a:r>
              <a:rPr lang="en-US" sz="1200" dirty="0">
                <a:latin typeface="Montserrat" panose="00000500000000000000" pitchFamily="2" charset="0"/>
              </a:rPr>
              <a:t>Play with NFTs in the actual game</a:t>
            </a:r>
          </a:p>
          <a:p>
            <a:pPr marL="171450" indent="-171450" algn="just">
              <a:buFont typeface="Arial" panose="020B0604020202020204" pitchFamily="34" charset="0"/>
              <a:buChar char="•"/>
            </a:pPr>
            <a:r>
              <a:rPr lang="en-US" sz="1200" dirty="0">
                <a:latin typeface="Montserrat" panose="00000500000000000000" pitchFamily="2" charset="0"/>
              </a:rPr>
              <a:t>Establish an emotional connection by consistently intriguing and rewarding, all the way through the player’s journey inside the game</a:t>
            </a:r>
          </a:p>
          <a:p>
            <a:pPr marL="171450" indent="-171450" algn="just">
              <a:buFont typeface="Arial" panose="020B0604020202020204" pitchFamily="34" charset="0"/>
              <a:buChar char="•"/>
            </a:pPr>
            <a:r>
              <a:rPr lang="en-US" sz="1200" dirty="0">
                <a:latin typeface="Montserrat" panose="00000500000000000000" pitchFamily="2" charset="0"/>
              </a:rPr>
              <a:t>Ownership is a vital aspect of the Puzzles Crusade. If you don’t own your collection, the entire universe of value falls apart</a:t>
            </a:r>
          </a:p>
          <a:p>
            <a:pPr algn="just"/>
            <a:endParaRPr lang="en-US" sz="1200" dirty="0">
              <a:latin typeface="Montserrat" panose="00000500000000000000" pitchFamily="2" charset="0"/>
            </a:endParaRPr>
          </a:p>
          <a:p>
            <a:pPr algn="just"/>
            <a:r>
              <a:rPr lang="en-US" sz="1200" b="1" dirty="0">
                <a:latin typeface="Montserrat" panose="00000500000000000000" pitchFamily="2" charset="0"/>
              </a:rPr>
              <a:t>Earning mechanism: </a:t>
            </a:r>
          </a:p>
          <a:p>
            <a:pPr algn="just"/>
            <a:r>
              <a:rPr lang="en-US" sz="1200" dirty="0">
                <a:latin typeface="Montserrat" panose="00000500000000000000" pitchFamily="2" charset="0"/>
              </a:rPr>
              <a:t>By having, earning, and exchanging unique, rare, stunning, and in-game useful NFTs, players will not only enjoy the game but will keep the interest to grow and expand in order to convert the value and reward themselves in real life.</a:t>
            </a:r>
          </a:p>
          <a:p>
            <a:pPr algn="just"/>
            <a:endParaRPr lang="en-US" sz="1200" dirty="0">
              <a:latin typeface="Montserrat" panose="00000500000000000000" pitchFamily="2" charset="0"/>
            </a:endParaRPr>
          </a:p>
          <a:p>
            <a:pPr algn="just"/>
            <a:r>
              <a:rPr lang="en-US" sz="1200" b="1" dirty="0">
                <a:latin typeface="Montserrat" panose="00000500000000000000" pitchFamily="2" charset="0"/>
              </a:rPr>
              <a:t>Supported device: </a:t>
            </a:r>
          </a:p>
          <a:p>
            <a:pPr algn="just"/>
            <a:r>
              <a:rPr lang="en-US" sz="1200" dirty="0">
                <a:latin typeface="Montserrat" panose="00000500000000000000" pitchFamily="2" charset="0"/>
              </a:rPr>
              <a:t>iOS, Android </a:t>
            </a:r>
          </a:p>
          <a:p>
            <a:pPr algn="just"/>
            <a:endParaRPr lang="en-US" sz="1200" dirty="0">
              <a:latin typeface="Montserrat" panose="00000500000000000000" pitchFamily="2" charset="0"/>
            </a:endParaRPr>
          </a:p>
          <a:p>
            <a:pPr algn="just"/>
            <a:r>
              <a:rPr lang="en-US" sz="1200" b="1" dirty="0">
                <a:latin typeface="Montserrat" panose="00000500000000000000" pitchFamily="2" charset="0"/>
              </a:rPr>
              <a:t>Game release: </a:t>
            </a:r>
          </a:p>
          <a:p>
            <a:pPr algn="just"/>
            <a:r>
              <a:rPr lang="en-US" sz="1200" dirty="0">
                <a:latin typeface="Montserrat" panose="00000500000000000000" pitchFamily="2" charset="0"/>
              </a:rPr>
              <a:t>Q4-2022</a:t>
            </a:r>
          </a:p>
          <a:p>
            <a:pPr algn="just"/>
            <a:endParaRPr lang="vi-VN" sz="1800" dirty="0">
              <a:latin typeface="Montserrat" panose="00000500000000000000" pitchFamily="2" charset="0"/>
            </a:endParaRPr>
          </a:p>
        </p:txBody>
      </p:sp>
      <p:pic>
        <p:nvPicPr>
          <p:cNvPr id="7" name="Picture 6" descr="Puzzles Crusade NFT Game (Best Free Ultimate Guide 2022 Updated)">
            <a:extLst>
              <a:ext uri="{FF2B5EF4-FFF2-40B4-BE49-F238E27FC236}">
                <a16:creationId xmlns:a16="http://schemas.microsoft.com/office/drawing/2014/main" id="{A7C0B2EC-ECEA-D971-C111-1672F1CB42B4}"/>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37107" y="3871138"/>
            <a:ext cx="3975735" cy="2237105"/>
          </a:xfrm>
          <a:prstGeom prst="rect">
            <a:avLst/>
          </a:prstGeom>
          <a:noFill/>
          <a:ln>
            <a:noFill/>
          </a:ln>
        </p:spPr>
      </p:pic>
      <p:pic>
        <p:nvPicPr>
          <p:cNvPr id="4098" name="Picture 2" descr="Puzzles Crusade - Home | Facebook">
            <a:extLst>
              <a:ext uri="{FF2B5EF4-FFF2-40B4-BE49-F238E27FC236}">
                <a16:creationId xmlns:a16="http://schemas.microsoft.com/office/drawing/2014/main" id="{618428C8-0285-602F-85B2-0F5C16499C6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53411" y="1546024"/>
            <a:ext cx="2143125" cy="2143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796294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D1D6E7-DB36-08B5-5F30-FDBE86CD0520}"/>
              </a:ext>
            </a:extLst>
          </p:cNvPr>
          <p:cNvSpPr>
            <a:spLocks noGrp="1"/>
          </p:cNvSpPr>
          <p:nvPr>
            <p:ph type="title"/>
          </p:nvPr>
        </p:nvSpPr>
        <p:spPr/>
        <p:txBody>
          <a:bodyPr/>
          <a:lstStyle/>
          <a:p>
            <a:r>
              <a:rPr lang="en-US" dirty="0"/>
              <a:t>Competition – Sugar Kingdom</a:t>
            </a:r>
            <a:endParaRPr lang="vi-VN" dirty="0"/>
          </a:p>
        </p:txBody>
      </p:sp>
      <p:sp>
        <p:nvSpPr>
          <p:cNvPr id="3" name="Slide Number Placeholder 2">
            <a:extLst>
              <a:ext uri="{FF2B5EF4-FFF2-40B4-BE49-F238E27FC236}">
                <a16:creationId xmlns:a16="http://schemas.microsoft.com/office/drawing/2014/main" id="{6A570F6C-6014-14DF-EE87-395F984D513F}"/>
              </a:ext>
            </a:extLst>
          </p:cNvPr>
          <p:cNvSpPr>
            <a:spLocks noGrp="1"/>
          </p:cNvSpPr>
          <p:nvPr>
            <p:ph type="sldNum" sz="quarter" idx="10"/>
          </p:nvPr>
        </p:nvSpPr>
        <p:spPr/>
        <p:txBody>
          <a:bodyPr/>
          <a:lstStyle/>
          <a:p>
            <a:fld id="{D95E2228-2187-F842-970B-2F4F86ECEDF9}" type="slidenum">
              <a:rPr lang="en-PH" smtClean="0"/>
              <a:pPr/>
              <a:t>49</a:t>
            </a:fld>
            <a:endParaRPr lang="en-PH"/>
          </a:p>
        </p:txBody>
      </p:sp>
      <p:sp>
        <p:nvSpPr>
          <p:cNvPr id="4" name="TextBox 3">
            <a:extLst>
              <a:ext uri="{FF2B5EF4-FFF2-40B4-BE49-F238E27FC236}">
                <a16:creationId xmlns:a16="http://schemas.microsoft.com/office/drawing/2014/main" id="{65CEF8BB-0DEF-8C6D-8C9D-E3EE006CDF8E}"/>
              </a:ext>
            </a:extLst>
          </p:cNvPr>
          <p:cNvSpPr txBox="1"/>
          <p:nvPr/>
        </p:nvSpPr>
        <p:spPr>
          <a:xfrm>
            <a:off x="297424" y="1048004"/>
            <a:ext cx="9414747" cy="369332"/>
          </a:xfrm>
          <a:prstGeom prst="rect">
            <a:avLst/>
          </a:prstGeom>
          <a:noFill/>
        </p:spPr>
        <p:txBody>
          <a:bodyPr wrap="square" rtlCol="0">
            <a:spAutoFit/>
          </a:bodyPr>
          <a:lstStyle/>
          <a:p>
            <a:r>
              <a:rPr lang="en-US" sz="1800" b="1" dirty="0">
                <a:latin typeface="Montserrat" panose="00000500000000000000" pitchFamily="2" charset="0"/>
              </a:rPr>
              <a:t>Match-three (Puzzle) NFT Games</a:t>
            </a:r>
            <a:endParaRPr lang="vi-VN" sz="1800" b="1" dirty="0">
              <a:latin typeface="Montserrat" panose="00000500000000000000" pitchFamily="2" charset="0"/>
            </a:endParaRPr>
          </a:p>
        </p:txBody>
      </p:sp>
      <p:sp>
        <p:nvSpPr>
          <p:cNvPr id="6" name="TextBox 5">
            <a:extLst>
              <a:ext uri="{FF2B5EF4-FFF2-40B4-BE49-F238E27FC236}">
                <a16:creationId xmlns:a16="http://schemas.microsoft.com/office/drawing/2014/main" id="{5B1E36B2-5F18-5A2C-E25B-3D16CC02BC42}"/>
              </a:ext>
            </a:extLst>
          </p:cNvPr>
          <p:cNvSpPr txBox="1"/>
          <p:nvPr/>
        </p:nvSpPr>
        <p:spPr>
          <a:xfrm>
            <a:off x="297424" y="1619615"/>
            <a:ext cx="6325318" cy="4893647"/>
          </a:xfrm>
          <a:prstGeom prst="rect">
            <a:avLst/>
          </a:prstGeom>
          <a:noFill/>
        </p:spPr>
        <p:txBody>
          <a:bodyPr wrap="square" rtlCol="0">
            <a:spAutoFit/>
          </a:bodyPr>
          <a:lstStyle/>
          <a:p>
            <a:pPr algn="just"/>
            <a:r>
              <a:rPr lang="en-US" sz="1800" b="1" dirty="0">
                <a:latin typeface="Montserrat" panose="00000500000000000000" pitchFamily="2" charset="0"/>
              </a:rPr>
              <a:t>5/ Sugar Kingdom</a:t>
            </a:r>
          </a:p>
          <a:p>
            <a:pPr algn="just"/>
            <a:endParaRPr lang="en-US" sz="1200" dirty="0">
              <a:latin typeface="Montserrat" panose="00000500000000000000" pitchFamily="2" charset="0"/>
            </a:endParaRPr>
          </a:p>
          <a:p>
            <a:pPr algn="just"/>
            <a:r>
              <a:rPr lang="en-US" sz="1200" dirty="0">
                <a:latin typeface="Montserrat" panose="00000500000000000000" pitchFamily="2" charset="0"/>
                <a:hlinkClick r:id="rId2"/>
              </a:rPr>
              <a:t>Sugar Kingdom </a:t>
            </a:r>
            <a:r>
              <a:rPr lang="en-US" sz="1200" dirty="0">
                <a:latin typeface="Montserrat" panose="00000500000000000000" pitchFamily="2" charset="0"/>
              </a:rPr>
              <a:t>is a Match 3 built on Binance Smart Chain.</a:t>
            </a:r>
          </a:p>
          <a:p>
            <a:pPr algn="just"/>
            <a:endParaRPr lang="en-US" sz="1200" dirty="0">
              <a:latin typeface="Montserrat" panose="00000500000000000000" pitchFamily="2" charset="0"/>
            </a:endParaRPr>
          </a:p>
          <a:p>
            <a:pPr algn="just"/>
            <a:r>
              <a:rPr lang="en-US" sz="1200" b="1" dirty="0">
                <a:latin typeface="Montserrat" panose="00000500000000000000" pitchFamily="2" charset="0"/>
              </a:rPr>
              <a:t>Value proposition:</a:t>
            </a:r>
          </a:p>
          <a:p>
            <a:pPr marL="171450" indent="-171450" algn="just">
              <a:buFont typeface="Arial" panose="020B0604020202020204" pitchFamily="34" charset="0"/>
              <a:buChar char="•"/>
            </a:pPr>
            <a:r>
              <a:rPr lang="en-US" sz="1200" dirty="0">
                <a:latin typeface="Montserrat" panose="00000500000000000000" pitchFamily="2" charset="0"/>
              </a:rPr>
              <a:t>Play-to-Earn</a:t>
            </a:r>
          </a:p>
          <a:p>
            <a:pPr marL="171450" indent="-171450" algn="just">
              <a:buFont typeface="Arial" panose="020B0604020202020204" pitchFamily="34" charset="0"/>
              <a:buChar char="•"/>
            </a:pPr>
            <a:r>
              <a:rPr lang="en-US" sz="1200" dirty="0">
                <a:latin typeface="Montserrat" panose="00000500000000000000" pitchFamily="2" charset="0"/>
              </a:rPr>
              <a:t>PvE, PvP, PvP with bet</a:t>
            </a:r>
          </a:p>
          <a:p>
            <a:pPr marL="171450" indent="-171450" algn="just">
              <a:buFont typeface="Arial" panose="020B0604020202020204" pitchFamily="34" charset="0"/>
              <a:buChar char="•"/>
            </a:pPr>
            <a:r>
              <a:rPr lang="en-US" sz="1200" dirty="0">
                <a:latin typeface="Montserrat" panose="00000500000000000000" pitchFamily="2" charset="0"/>
              </a:rPr>
              <a:t>Metaverse features</a:t>
            </a:r>
          </a:p>
          <a:p>
            <a:pPr marL="171450" indent="-171450" algn="just">
              <a:buFont typeface="Arial" panose="020B0604020202020204" pitchFamily="34" charset="0"/>
              <a:buChar char="•"/>
            </a:pPr>
            <a:r>
              <a:rPr lang="en-US" sz="1200" dirty="0">
                <a:latin typeface="Montserrat" panose="00000500000000000000" pitchFamily="2" charset="0"/>
              </a:rPr>
              <a:t>Safe investment within the economy</a:t>
            </a:r>
          </a:p>
          <a:p>
            <a:pPr marL="171450" indent="-171450" algn="just">
              <a:buFont typeface="Arial" panose="020B0604020202020204" pitchFamily="34" charset="0"/>
              <a:buChar char="•"/>
            </a:pPr>
            <a:r>
              <a:rPr lang="en-US" sz="1200" dirty="0">
                <a:latin typeface="Montserrat" panose="00000500000000000000" pitchFamily="2" charset="0"/>
              </a:rPr>
              <a:t>Great incentives and rewards scheme for the time and the money invested by the user.</a:t>
            </a:r>
          </a:p>
          <a:p>
            <a:pPr algn="just"/>
            <a:endParaRPr lang="en-US" sz="1200" dirty="0">
              <a:latin typeface="Montserrat" panose="00000500000000000000" pitchFamily="2" charset="0"/>
            </a:endParaRPr>
          </a:p>
          <a:p>
            <a:pPr algn="just"/>
            <a:r>
              <a:rPr lang="en-US" sz="1200" b="1" dirty="0">
                <a:latin typeface="Montserrat" panose="00000500000000000000" pitchFamily="2" charset="0"/>
              </a:rPr>
              <a:t>Earn mechanism:</a:t>
            </a:r>
          </a:p>
          <a:p>
            <a:pPr marL="171450" indent="-171450" algn="just">
              <a:buFont typeface="Arial" panose="020B0604020202020204" pitchFamily="34" charset="0"/>
              <a:buChar char="•"/>
            </a:pPr>
            <a:r>
              <a:rPr lang="en-US" sz="1200" dirty="0">
                <a:latin typeface="Montserrat" panose="00000500000000000000" pitchFamily="2" charset="0"/>
              </a:rPr>
              <a:t>VIP staking: lock CANDY to earn more CANDY</a:t>
            </a:r>
          </a:p>
          <a:p>
            <a:pPr marL="171450" indent="-171450" algn="just">
              <a:buFont typeface="Arial" panose="020B0604020202020204" pitchFamily="34" charset="0"/>
              <a:buChar char="•"/>
            </a:pPr>
            <a:r>
              <a:rPr lang="en-US" sz="1200" dirty="0">
                <a:latin typeface="Montserrat" panose="00000500000000000000" pitchFamily="2" charset="0"/>
              </a:rPr>
              <a:t>Sweet staking: stake CANDY to earn CHOCOLATE as a rewards</a:t>
            </a:r>
          </a:p>
          <a:p>
            <a:pPr marL="171450" indent="-171450" algn="just">
              <a:buFont typeface="Arial" panose="020B0604020202020204" pitchFamily="34" charset="0"/>
              <a:buChar char="•"/>
            </a:pPr>
            <a:r>
              <a:rPr lang="en-US" sz="1200" dirty="0">
                <a:latin typeface="Montserrat" panose="00000500000000000000" pitchFamily="2" charset="0"/>
              </a:rPr>
              <a:t>Royalty staking: stake CANDY tokens for a certain time to earn royalty points, becoming the Royalty of the Kingdom</a:t>
            </a:r>
          </a:p>
          <a:p>
            <a:pPr marL="171450" indent="-171450" algn="just">
              <a:buFont typeface="Arial" panose="020B0604020202020204" pitchFamily="34" charset="0"/>
              <a:buChar char="•"/>
            </a:pPr>
            <a:r>
              <a:rPr lang="en-US" sz="1200" dirty="0">
                <a:latin typeface="Montserrat" panose="00000500000000000000" pitchFamily="2" charset="0"/>
              </a:rPr>
              <a:t>My profile: claiming rewards with levels and Royalty Points</a:t>
            </a:r>
          </a:p>
          <a:p>
            <a:pPr algn="just"/>
            <a:endParaRPr lang="en-US" sz="1200" dirty="0">
              <a:latin typeface="Montserrat" panose="00000500000000000000" pitchFamily="2" charset="0"/>
            </a:endParaRPr>
          </a:p>
          <a:p>
            <a:pPr algn="just"/>
            <a:r>
              <a:rPr lang="en-US" sz="1200" b="1" dirty="0">
                <a:latin typeface="Montserrat" panose="00000500000000000000" pitchFamily="2" charset="0"/>
              </a:rPr>
              <a:t>Supported device: </a:t>
            </a:r>
          </a:p>
          <a:p>
            <a:pPr algn="just"/>
            <a:r>
              <a:rPr lang="en-US" sz="1200" dirty="0">
                <a:latin typeface="Montserrat" panose="00000500000000000000" pitchFamily="2" charset="0"/>
              </a:rPr>
              <a:t>unknown</a:t>
            </a:r>
          </a:p>
          <a:p>
            <a:pPr algn="just"/>
            <a:endParaRPr lang="en-US" sz="1200" dirty="0">
              <a:latin typeface="Montserrat" panose="00000500000000000000" pitchFamily="2" charset="0"/>
            </a:endParaRPr>
          </a:p>
          <a:p>
            <a:pPr algn="just"/>
            <a:r>
              <a:rPr lang="en-US" sz="1200" b="1" dirty="0">
                <a:latin typeface="Montserrat" panose="00000500000000000000" pitchFamily="2" charset="0"/>
              </a:rPr>
              <a:t>Game release: </a:t>
            </a:r>
          </a:p>
          <a:p>
            <a:pPr algn="just"/>
            <a:r>
              <a:rPr lang="en-US" sz="1200" dirty="0">
                <a:latin typeface="Montserrat" panose="00000500000000000000" pitchFamily="2" charset="0"/>
              </a:rPr>
              <a:t>unknown</a:t>
            </a:r>
          </a:p>
          <a:p>
            <a:pPr algn="just"/>
            <a:endParaRPr lang="vi-VN" sz="1800" dirty="0">
              <a:latin typeface="Montserrat" panose="00000500000000000000" pitchFamily="2" charset="0"/>
            </a:endParaRPr>
          </a:p>
        </p:txBody>
      </p:sp>
      <p:pic>
        <p:nvPicPr>
          <p:cNvPr id="8" name="Picture 7" descr="Sugar Kingdom (CANDY, CHOCOLATE) - Gameplay, Guide, and Reviews | Spintop">
            <a:extLst>
              <a:ext uri="{FF2B5EF4-FFF2-40B4-BE49-F238E27FC236}">
                <a16:creationId xmlns:a16="http://schemas.microsoft.com/office/drawing/2014/main" id="{B564F16E-BDFF-E8A1-BF42-3BA3CB2AD5F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088939" y="2802736"/>
            <a:ext cx="4246245" cy="2388870"/>
          </a:xfrm>
          <a:prstGeom prst="rect">
            <a:avLst/>
          </a:prstGeom>
          <a:noFill/>
          <a:ln>
            <a:noFill/>
          </a:ln>
        </p:spPr>
      </p:pic>
      <p:sp>
        <p:nvSpPr>
          <p:cNvPr id="5" name="AutoShape 2" descr="Sugar Kingdom - You deserve something sweet! - Play to earn - Play to win.">
            <a:extLst>
              <a:ext uri="{FF2B5EF4-FFF2-40B4-BE49-F238E27FC236}">
                <a16:creationId xmlns:a16="http://schemas.microsoft.com/office/drawing/2014/main" id="{2821D974-172A-457A-0C80-0D8025AB9474}"/>
              </a:ext>
            </a:extLst>
          </p:cNvPr>
          <p:cNvSpPr>
            <a:spLocks noChangeAspect="1" noChangeArrowheads="1"/>
          </p:cNvSpPr>
          <p:nvPr/>
        </p:nvSpPr>
        <p:spPr bwMode="auto">
          <a:xfrm>
            <a:off x="5943599" y="993559"/>
            <a:ext cx="2587841" cy="258784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vi-VN"/>
          </a:p>
        </p:txBody>
      </p:sp>
      <p:pic>
        <p:nvPicPr>
          <p:cNvPr id="5128" name="Picture 8" descr="Sugar Kingdom (CANDY): Ratings &amp; Details | CryptoTotem">
            <a:extLst>
              <a:ext uri="{FF2B5EF4-FFF2-40B4-BE49-F238E27FC236}">
                <a16:creationId xmlns:a16="http://schemas.microsoft.com/office/drawing/2014/main" id="{E48EB6A4-6D61-8CAD-1E03-868C4706705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97686" y="1234481"/>
            <a:ext cx="1428750" cy="1428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2676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7A0D7F-EF7D-0936-0F18-B3BA9F353E6E}"/>
              </a:ext>
            </a:extLst>
          </p:cNvPr>
          <p:cNvSpPr>
            <a:spLocks noGrp="1"/>
          </p:cNvSpPr>
          <p:nvPr>
            <p:ph type="title"/>
          </p:nvPr>
        </p:nvSpPr>
        <p:spPr/>
        <p:txBody>
          <a:bodyPr/>
          <a:lstStyle/>
          <a:p>
            <a:r>
              <a:rPr lang="en-US" dirty="0"/>
              <a:t>Executive Summary </a:t>
            </a:r>
            <a:endParaRPr lang="vi-VN" dirty="0"/>
          </a:p>
        </p:txBody>
      </p:sp>
      <p:sp>
        <p:nvSpPr>
          <p:cNvPr id="3" name="Slide Number Placeholder 2">
            <a:extLst>
              <a:ext uri="{FF2B5EF4-FFF2-40B4-BE49-F238E27FC236}">
                <a16:creationId xmlns:a16="http://schemas.microsoft.com/office/drawing/2014/main" id="{512E0C13-5F6E-B018-6FD3-AF9F182DD6FB}"/>
              </a:ext>
            </a:extLst>
          </p:cNvPr>
          <p:cNvSpPr>
            <a:spLocks noGrp="1"/>
          </p:cNvSpPr>
          <p:nvPr>
            <p:ph type="sldNum" sz="quarter" idx="10"/>
          </p:nvPr>
        </p:nvSpPr>
        <p:spPr/>
        <p:txBody>
          <a:bodyPr/>
          <a:lstStyle/>
          <a:p>
            <a:fld id="{D95E2228-2187-F842-970B-2F4F86ECEDF9}" type="slidenum">
              <a:rPr lang="en-PH" smtClean="0"/>
              <a:pPr/>
              <a:t>5</a:t>
            </a:fld>
            <a:endParaRPr lang="en-PH"/>
          </a:p>
        </p:txBody>
      </p:sp>
      <p:sp>
        <p:nvSpPr>
          <p:cNvPr id="4" name="TextBox 3">
            <a:extLst>
              <a:ext uri="{FF2B5EF4-FFF2-40B4-BE49-F238E27FC236}">
                <a16:creationId xmlns:a16="http://schemas.microsoft.com/office/drawing/2014/main" id="{407511D8-93D8-EF55-FD0E-8AD5BC9E7A9D}"/>
              </a:ext>
            </a:extLst>
          </p:cNvPr>
          <p:cNvSpPr txBox="1"/>
          <p:nvPr/>
        </p:nvSpPr>
        <p:spPr>
          <a:xfrm>
            <a:off x="1151126" y="1502703"/>
            <a:ext cx="9889748" cy="4278094"/>
          </a:xfrm>
          <a:prstGeom prst="rect">
            <a:avLst/>
          </a:prstGeom>
          <a:noFill/>
        </p:spPr>
        <p:txBody>
          <a:bodyPr wrap="square" rtlCol="0">
            <a:spAutoFit/>
          </a:bodyPr>
          <a:lstStyle/>
          <a:p>
            <a:pPr marL="285750" indent="-285750" algn="just">
              <a:buFont typeface="Arial" panose="020B0604020202020204" pitchFamily="34" charset="0"/>
              <a:buChar char="•"/>
            </a:pPr>
            <a:r>
              <a:rPr lang="en-US" sz="1600" b="1" dirty="0">
                <a:latin typeface="Montserrat" panose="00000500000000000000" pitchFamily="2" charset="0"/>
              </a:rPr>
              <a:t>CONSUMER SPENDING – </a:t>
            </a:r>
            <a:r>
              <a:rPr lang="en-US" sz="1600" dirty="0">
                <a:latin typeface="Montserrat" panose="00000500000000000000" pitchFamily="2" charset="0"/>
              </a:rPr>
              <a:t>Mobile game revenue in Asia continues to show mobile game relevance in APAC region by remaining in the top 5 countries by consumer spending.</a:t>
            </a:r>
          </a:p>
          <a:p>
            <a:pPr algn="just"/>
            <a:endParaRPr lang="en-US" sz="1600" dirty="0">
              <a:latin typeface="Montserrat" panose="00000500000000000000" pitchFamily="2" charset="0"/>
            </a:endParaRPr>
          </a:p>
          <a:p>
            <a:pPr marL="285750" indent="-285750" algn="just">
              <a:buFont typeface="Arial" panose="020B0604020202020204" pitchFamily="34" charset="0"/>
              <a:buChar char="•"/>
            </a:pPr>
            <a:r>
              <a:rPr lang="en-US" sz="1600" b="1" dirty="0">
                <a:latin typeface="Montserrat" panose="00000500000000000000" pitchFamily="2" charset="0"/>
              </a:rPr>
              <a:t>GAME DOWNLOADS</a:t>
            </a:r>
            <a:r>
              <a:rPr lang="en-US" sz="1600" dirty="0">
                <a:latin typeface="Montserrat" panose="00000500000000000000" pitchFamily="2" charset="0"/>
              </a:rPr>
              <a:t> - The vast majority of game installs in Asia came from Google Play, driven largely by countries like India and Indonesia where Android phones are much more popular than iPhones. </a:t>
            </a:r>
          </a:p>
          <a:p>
            <a:pPr algn="just"/>
            <a:endParaRPr lang="en-US" sz="1600" dirty="0">
              <a:latin typeface="Montserrat" panose="00000500000000000000" pitchFamily="2" charset="0"/>
            </a:endParaRPr>
          </a:p>
          <a:p>
            <a:pPr marL="285750" indent="-285750" algn="just">
              <a:buFont typeface="Arial" panose="020B0604020202020204" pitchFamily="34" charset="0"/>
              <a:buChar char="•"/>
            </a:pPr>
            <a:r>
              <a:rPr lang="en-US" sz="1600" b="1" dirty="0">
                <a:latin typeface="Montserrat" panose="00000500000000000000" pitchFamily="2" charset="0"/>
              </a:rPr>
              <a:t>GAME TECHNOLOGY </a:t>
            </a:r>
            <a:r>
              <a:rPr lang="en-US" sz="1600" dirty="0">
                <a:latin typeface="Montserrat" panose="00000500000000000000" pitchFamily="2" charset="0"/>
              </a:rPr>
              <a:t>– The emerging trend of metaverse and social engagement evolve in Asia-Pacific markets; this movement towards the idea of the metaverse will evolve differently in each constituent market.</a:t>
            </a:r>
          </a:p>
          <a:p>
            <a:pPr algn="just"/>
            <a:endParaRPr lang="en-US" sz="1600" dirty="0">
              <a:latin typeface="Montserrat" panose="00000500000000000000" pitchFamily="2" charset="0"/>
            </a:endParaRPr>
          </a:p>
          <a:p>
            <a:pPr marL="285750" indent="-285750" algn="just">
              <a:buFont typeface="Arial" panose="020B0604020202020204" pitchFamily="34" charset="0"/>
              <a:buChar char="•"/>
            </a:pPr>
            <a:r>
              <a:rPr lang="en-US" sz="1600" b="1" dirty="0">
                <a:latin typeface="Montserrat" panose="00000500000000000000" pitchFamily="2" charset="0"/>
              </a:rPr>
              <a:t>GAME GENRE </a:t>
            </a:r>
            <a:r>
              <a:rPr lang="en-US" sz="1600" dirty="0">
                <a:latin typeface="Montserrat" panose="00000500000000000000" pitchFamily="2" charset="0"/>
              </a:rPr>
              <a:t>– Despite facing a double digit decline in downloads, Puzzle stayed in the top 3 genres by revenue in 2021 and being the second fasted growing genre at 14% Y/Y.</a:t>
            </a:r>
          </a:p>
          <a:p>
            <a:pPr algn="just"/>
            <a:endParaRPr lang="en-US" sz="1600" dirty="0">
              <a:latin typeface="Montserrat" panose="00000500000000000000" pitchFamily="2" charset="0"/>
            </a:endParaRPr>
          </a:p>
          <a:p>
            <a:pPr marL="285750" indent="-285750" algn="just">
              <a:buFont typeface="Arial" panose="020B0604020202020204" pitchFamily="34" charset="0"/>
              <a:buChar char="•"/>
            </a:pPr>
            <a:r>
              <a:rPr lang="en-US" sz="1600" b="1" dirty="0">
                <a:latin typeface="Montserrat" panose="00000500000000000000" pitchFamily="2" charset="0"/>
              </a:rPr>
              <a:t>MONETIZATION</a:t>
            </a:r>
            <a:r>
              <a:rPr lang="en-US" sz="1600" dirty="0">
                <a:latin typeface="Montserrat" panose="00000500000000000000" pitchFamily="2" charset="0"/>
              </a:rPr>
              <a:t> - Ads removal is mostly featured by casual games with top gross revenue; Casual titles have also started to add season pass feature in the game, for example Candy Crush Saga.</a:t>
            </a:r>
          </a:p>
        </p:txBody>
      </p:sp>
    </p:spTree>
    <p:extLst>
      <p:ext uri="{BB962C8B-B14F-4D97-AF65-F5344CB8AC3E}">
        <p14:creationId xmlns:p14="http://schemas.microsoft.com/office/powerpoint/2010/main" val="38486419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D1D6E7-DB36-08B5-5F30-FDBE86CD0520}"/>
              </a:ext>
            </a:extLst>
          </p:cNvPr>
          <p:cNvSpPr>
            <a:spLocks noGrp="1"/>
          </p:cNvSpPr>
          <p:nvPr>
            <p:ph type="title"/>
          </p:nvPr>
        </p:nvSpPr>
        <p:spPr/>
        <p:txBody>
          <a:bodyPr/>
          <a:lstStyle/>
          <a:p>
            <a:r>
              <a:rPr lang="en-US" dirty="0"/>
              <a:t>Competition – Wasted Lands</a:t>
            </a:r>
            <a:endParaRPr lang="vi-VN" dirty="0"/>
          </a:p>
        </p:txBody>
      </p:sp>
      <p:sp>
        <p:nvSpPr>
          <p:cNvPr id="3" name="Slide Number Placeholder 2">
            <a:extLst>
              <a:ext uri="{FF2B5EF4-FFF2-40B4-BE49-F238E27FC236}">
                <a16:creationId xmlns:a16="http://schemas.microsoft.com/office/drawing/2014/main" id="{6A570F6C-6014-14DF-EE87-395F984D513F}"/>
              </a:ext>
            </a:extLst>
          </p:cNvPr>
          <p:cNvSpPr>
            <a:spLocks noGrp="1"/>
          </p:cNvSpPr>
          <p:nvPr>
            <p:ph type="sldNum" sz="quarter" idx="10"/>
          </p:nvPr>
        </p:nvSpPr>
        <p:spPr/>
        <p:txBody>
          <a:bodyPr/>
          <a:lstStyle/>
          <a:p>
            <a:fld id="{D95E2228-2187-F842-970B-2F4F86ECEDF9}" type="slidenum">
              <a:rPr lang="en-PH" smtClean="0"/>
              <a:pPr/>
              <a:t>50</a:t>
            </a:fld>
            <a:endParaRPr lang="en-PH"/>
          </a:p>
        </p:txBody>
      </p:sp>
      <p:sp>
        <p:nvSpPr>
          <p:cNvPr id="4" name="TextBox 3">
            <a:extLst>
              <a:ext uri="{FF2B5EF4-FFF2-40B4-BE49-F238E27FC236}">
                <a16:creationId xmlns:a16="http://schemas.microsoft.com/office/drawing/2014/main" id="{65CEF8BB-0DEF-8C6D-8C9D-E3EE006CDF8E}"/>
              </a:ext>
            </a:extLst>
          </p:cNvPr>
          <p:cNvSpPr txBox="1"/>
          <p:nvPr/>
        </p:nvSpPr>
        <p:spPr>
          <a:xfrm>
            <a:off x="297424" y="1048004"/>
            <a:ext cx="9414747" cy="369332"/>
          </a:xfrm>
          <a:prstGeom prst="rect">
            <a:avLst/>
          </a:prstGeom>
          <a:noFill/>
        </p:spPr>
        <p:txBody>
          <a:bodyPr wrap="square" rtlCol="0">
            <a:spAutoFit/>
          </a:bodyPr>
          <a:lstStyle/>
          <a:p>
            <a:r>
              <a:rPr lang="en-US" sz="1800" b="1" dirty="0">
                <a:latin typeface="Montserrat" panose="00000500000000000000" pitchFamily="2" charset="0"/>
              </a:rPr>
              <a:t>Match-three (Puzzle) NFT Games</a:t>
            </a:r>
            <a:endParaRPr lang="vi-VN" sz="1800" b="1" dirty="0">
              <a:latin typeface="Montserrat" panose="00000500000000000000" pitchFamily="2" charset="0"/>
            </a:endParaRPr>
          </a:p>
        </p:txBody>
      </p:sp>
      <p:sp>
        <p:nvSpPr>
          <p:cNvPr id="6" name="TextBox 5">
            <a:extLst>
              <a:ext uri="{FF2B5EF4-FFF2-40B4-BE49-F238E27FC236}">
                <a16:creationId xmlns:a16="http://schemas.microsoft.com/office/drawing/2014/main" id="{5B1E36B2-5F18-5A2C-E25B-3D16CC02BC42}"/>
              </a:ext>
            </a:extLst>
          </p:cNvPr>
          <p:cNvSpPr txBox="1"/>
          <p:nvPr/>
        </p:nvSpPr>
        <p:spPr>
          <a:xfrm>
            <a:off x="297424" y="1619615"/>
            <a:ext cx="6325318" cy="4154984"/>
          </a:xfrm>
          <a:prstGeom prst="rect">
            <a:avLst/>
          </a:prstGeom>
          <a:noFill/>
        </p:spPr>
        <p:txBody>
          <a:bodyPr wrap="square" rtlCol="0">
            <a:spAutoFit/>
          </a:bodyPr>
          <a:lstStyle/>
          <a:p>
            <a:pPr algn="just"/>
            <a:r>
              <a:rPr lang="en-US" sz="1800" b="1" dirty="0">
                <a:latin typeface="Montserrat" panose="00000500000000000000" pitchFamily="2" charset="0"/>
              </a:rPr>
              <a:t>6/ The Wasted Lands</a:t>
            </a:r>
          </a:p>
          <a:p>
            <a:pPr algn="just"/>
            <a:endParaRPr lang="en-US" sz="1200" dirty="0">
              <a:latin typeface="Montserrat" panose="00000500000000000000" pitchFamily="2" charset="0"/>
            </a:endParaRPr>
          </a:p>
          <a:p>
            <a:pPr algn="just"/>
            <a:r>
              <a:rPr lang="en-US" sz="1200" dirty="0">
                <a:latin typeface="Montserrat" panose="00000500000000000000" pitchFamily="2" charset="0"/>
                <a:hlinkClick r:id="rId2"/>
              </a:rPr>
              <a:t>Wasted Lands </a:t>
            </a:r>
            <a:r>
              <a:rPr lang="en-US" sz="1200" dirty="0">
                <a:latin typeface="Montserrat" panose="00000500000000000000" pitchFamily="2" charset="0"/>
              </a:rPr>
              <a:t>is a puzzle-RPG-strategy mashup.</a:t>
            </a:r>
          </a:p>
          <a:p>
            <a:pPr algn="just"/>
            <a:endParaRPr lang="en-US" sz="1200" dirty="0">
              <a:latin typeface="Montserrat" panose="00000500000000000000" pitchFamily="2" charset="0"/>
            </a:endParaRPr>
          </a:p>
          <a:p>
            <a:pPr algn="just"/>
            <a:r>
              <a:rPr lang="en-US" sz="1200" b="1" dirty="0">
                <a:latin typeface="Montserrat" panose="00000500000000000000" pitchFamily="2" charset="0"/>
              </a:rPr>
              <a:t>Value proposition:</a:t>
            </a:r>
          </a:p>
          <a:p>
            <a:pPr marL="171450" indent="-171450" algn="just">
              <a:buFont typeface="Arial" panose="020B0604020202020204" pitchFamily="34" charset="0"/>
              <a:buChar char="•"/>
            </a:pPr>
            <a:r>
              <a:rPr lang="en-US" sz="1200" dirty="0">
                <a:latin typeface="Montserrat" panose="00000500000000000000" pitchFamily="2" charset="0"/>
              </a:rPr>
              <a:t>PvE, PvP</a:t>
            </a:r>
          </a:p>
          <a:p>
            <a:pPr marL="171450" indent="-171450" algn="just">
              <a:buFont typeface="Arial" panose="020B0604020202020204" pitchFamily="34" charset="0"/>
              <a:buChar char="•"/>
            </a:pPr>
            <a:r>
              <a:rPr lang="en-US" sz="1200" dirty="0">
                <a:latin typeface="Montserrat" panose="00000500000000000000" pitchFamily="2" charset="0"/>
              </a:rPr>
              <a:t>Free-to-Play and Play-to-Earn</a:t>
            </a:r>
          </a:p>
          <a:p>
            <a:pPr algn="just"/>
            <a:endParaRPr lang="en-US" sz="1200" dirty="0">
              <a:latin typeface="Montserrat" panose="00000500000000000000" pitchFamily="2" charset="0"/>
            </a:endParaRPr>
          </a:p>
          <a:p>
            <a:pPr algn="just"/>
            <a:r>
              <a:rPr lang="en-US" sz="1200" b="1" dirty="0">
                <a:latin typeface="Montserrat" panose="00000500000000000000" pitchFamily="2" charset="0"/>
              </a:rPr>
              <a:t>Earn mechanism:</a:t>
            </a:r>
          </a:p>
          <a:p>
            <a:pPr marL="171450" indent="-171450" algn="just">
              <a:buFont typeface="Arial" panose="020B0604020202020204" pitchFamily="34" charset="0"/>
              <a:buChar char="•"/>
            </a:pPr>
            <a:r>
              <a:rPr lang="en-US" sz="1200" dirty="0">
                <a:latin typeface="Montserrat" panose="00000500000000000000" pitchFamily="2" charset="0"/>
              </a:rPr>
              <a:t>Mint, trade &amp; rent warriors NFT</a:t>
            </a:r>
          </a:p>
          <a:p>
            <a:pPr marL="171450" indent="-171450" algn="just">
              <a:buFont typeface="Arial" panose="020B0604020202020204" pitchFamily="34" charset="0"/>
              <a:buChar char="•"/>
            </a:pPr>
            <a:r>
              <a:rPr lang="en-US" sz="1200" dirty="0">
                <a:latin typeface="Montserrat" panose="00000500000000000000" pitchFamily="2" charset="0"/>
              </a:rPr>
              <a:t>Periodical tournaments and events</a:t>
            </a:r>
          </a:p>
          <a:p>
            <a:pPr marL="171450" indent="-171450" algn="just">
              <a:buFont typeface="Arial" panose="020B0604020202020204" pitchFamily="34" charset="0"/>
              <a:buChar char="•"/>
            </a:pPr>
            <a:r>
              <a:rPr lang="en-US" sz="1200" dirty="0">
                <a:latin typeface="Montserrat" panose="00000500000000000000" pitchFamily="2" charset="0"/>
              </a:rPr>
              <a:t>Earn $WAS token through PvE &amp; PvP mode. Selling rewards &amp; earning resources on marketplace</a:t>
            </a:r>
          </a:p>
          <a:p>
            <a:pPr marL="171450" indent="-171450" algn="just">
              <a:buFont typeface="Arial" panose="020B0604020202020204" pitchFamily="34" charset="0"/>
              <a:buChar char="•"/>
            </a:pPr>
            <a:r>
              <a:rPr lang="en-US" sz="1200" dirty="0">
                <a:latin typeface="Montserrat" panose="00000500000000000000" pitchFamily="2" charset="0"/>
              </a:rPr>
              <a:t>Staking $WAL tokens or NFTs to earn fixed APR</a:t>
            </a:r>
          </a:p>
          <a:p>
            <a:pPr algn="just"/>
            <a:endParaRPr lang="en-US" sz="1200" dirty="0">
              <a:latin typeface="Montserrat" panose="00000500000000000000" pitchFamily="2" charset="0"/>
            </a:endParaRPr>
          </a:p>
          <a:p>
            <a:pPr algn="just"/>
            <a:r>
              <a:rPr lang="en-US" sz="1200" b="1" dirty="0">
                <a:latin typeface="Montserrat" panose="00000500000000000000" pitchFamily="2" charset="0"/>
              </a:rPr>
              <a:t>Supported device: </a:t>
            </a:r>
          </a:p>
          <a:p>
            <a:pPr algn="just"/>
            <a:r>
              <a:rPr lang="en-US" sz="1200" dirty="0">
                <a:latin typeface="Montserrat" panose="00000500000000000000" pitchFamily="2" charset="0"/>
              </a:rPr>
              <a:t>Mobile &amp; PC in April 2022</a:t>
            </a:r>
          </a:p>
          <a:p>
            <a:pPr algn="just"/>
            <a:endParaRPr lang="en-US" sz="1200" dirty="0">
              <a:latin typeface="Montserrat" panose="00000500000000000000" pitchFamily="2" charset="0"/>
            </a:endParaRPr>
          </a:p>
          <a:p>
            <a:pPr algn="just"/>
            <a:r>
              <a:rPr lang="en-US" sz="1200" b="1" dirty="0">
                <a:latin typeface="Montserrat" panose="00000500000000000000" pitchFamily="2" charset="0"/>
              </a:rPr>
              <a:t>Game release: </a:t>
            </a:r>
          </a:p>
          <a:p>
            <a:pPr algn="just"/>
            <a:r>
              <a:rPr lang="en-US" sz="1200" dirty="0">
                <a:latin typeface="Montserrat" panose="00000500000000000000" pitchFamily="2" charset="0"/>
              </a:rPr>
              <a:t>MVP in January 2022</a:t>
            </a:r>
          </a:p>
          <a:p>
            <a:pPr algn="just"/>
            <a:endParaRPr lang="vi-VN" sz="1800" dirty="0">
              <a:latin typeface="Montserrat" panose="00000500000000000000" pitchFamily="2" charset="0"/>
            </a:endParaRPr>
          </a:p>
        </p:txBody>
      </p:sp>
      <p:pic>
        <p:nvPicPr>
          <p:cNvPr id="7" name="Picture 6" descr="The Wasted Lands - Video Gameplay - YouTube">
            <a:extLst>
              <a:ext uri="{FF2B5EF4-FFF2-40B4-BE49-F238E27FC236}">
                <a16:creationId xmlns:a16="http://schemas.microsoft.com/office/drawing/2014/main" id="{DDAED5FD-730C-944E-3710-9F62F1E50FA6}"/>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87541" y="3068199"/>
            <a:ext cx="4474867" cy="2518441"/>
          </a:xfrm>
          <a:prstGeom prst="rect">
            <a:avLst/>
          </a:prstGeom>
          <a:noFill/>
          <a:ln>
            <a:noFill/>
          </a:ln>
        </p:spPr>
      </p:pic>
      <p:pic>
        <p:nvPicPr>
          <p:cNvPr id="6146" name="Picture 2" descr="The Wasted Lands">
            <a:extLst>
              <a:ext uri="{FF2B5EF4-FFF2-40B4-BE49-F238E27FC236}">
                <a16:creationId xmlns:a16="http://schemas.microsoft.com/office/drawing/2014/main" id="{54052B65-44DF-4E04-EBAC-B0ECF9F04B1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06886" y="1678317"/>
            <a:ext cx="4636178" cy="11737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502048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B4DAD5-CDCF-B08F-F91F-942F1E084326}"/>
              </a:ext>
            </a:extLst>
          </p:cNvPr>
          <p:cNvSpPr>
            <a:spLocks noGrp="1"/>
          </p:cNvSpPr>
          <p:nvPr>
            <p:ph type="title"/>
          </p:nvPr>
        </p:nvSpPr>
        <p:spPr/>
        <p:txBody>
          <a:bodyPr/>
          <a:lstStyle/>
          <a:p>
            <a:r>
              <a:rPr lang="en-US" dirty="0"/>
              <a:t>Thank You!</a:t>
            </a:r>
            <a:endParaRPr lang="vi-VN" dirty="0"/>
          </a:p>
        </p:txBody>
      </p:sp>
      <p:sp>
        <p:nvSpPr>
          <p:cNvPr id="3" name="Slide Number Placeholder 2">
            <a:extLst>
              <a:ext uri="{FF2B5EF4-FFF2-40B4-BE49-F238E27FC236}">
                <a16:creationId xmlns:a16="http://schemas.microsoft.com/office/drawing/2014/main" id="{1CE6681E-52B0-107D-C685-0E62543BA3E3}"/>
              </a:ext>
            </a:extLst>
          </p:cNvPr>
          <p:cNvSpPr>
            <a:spLocks noGrp="1"/>
          </p:cNvSpPr>
          <p:nvPr>
            <p:ph type="sldNum" sz="quarter" idx="10"/>
          </p:nvPr>
        </p:nvSpPr>
        <p:spPr/>
        <p:txBody>
          <a:bodyPr/>
          <a:lstStyle/>
          <a:p>
            <a:fld id="{D95E2228-2187-F842-970B-2F4F86ECEDF9}" type="slidenum">
              <a:rPr lang="en-PH" smtClean="0"/>
              <a:pPr/>
              <a:t>51</a:t>
            </a:fld>
            <a:endParaRPr lang="en-PH"/>
          </a:p>
        </p:txBody>
      </p:sp>
      <p:sp>
        <p:nvSpPr>
          <p:cNvPr id="4" name="TextBox 3">
            <a:extLst>
              <a:ext uri="{FF2B5EF4-FFF2-40B4-BE49-F238E27FC236}">
                <a16:creationId xmlns:a16="http://schemas.microsoft.com/office/drawing/2014/main" id="{5634F562-9258-9CED-826E-86E3601F18CA}"/>
              </a:ext>
            </a:extLst>
          </p:cNvPr>
          <p:cNvSpPr txBox="1"/>
          <p:nvPr/>
        </p:nvSpPr>
        <p:spPr>
          <a:xfrm>
            <a:off x="297424" y="1619615"/>
            <a:ext cx="6325318" cy="923330"/>
          </a:xfrm>
          <a:prstGeom prst="rect">
            <a:avLst/>
          </a:prstGeom>
          <a:noFill/>
        </p:spPr>
        <p:txBody>
          <a:bodyPr wrap="square" rtlCol="0">
            <a:spAutoFit/>
          </a:bodyPr>
          <a:lstStyle/>
          <a:p>
            <a:r>
              <a:rPr lang="en-US" sz="1800" b="1" dirty="0">
                <a:latin typeface="Montserrat" panose="00000500000000000000" pitchFamily="2" charset="0"/>
              </a:rPr>
              <a:t>Contact</a:t>
            </a:r>
          </a:p>
          <a:p>
            <a:endParaRPr lang="en-US" sz="1800" dirty="0">
              <a:latin typeface="Montserrat" panose="00000500000000000000" pitchFamily="2" charset="0"/>
            </a:endParaRPr>
          </a:p>
          <a:p>
            <a:r>
              <a:rPr lang="en-US" sz="1600" dirty="0">
                <a:solidFill>
                  <a:srgbClr val="FF0000"/>
                </a:solidFill>
                <a:latin typeface="Montserrat" panose="00000500000000000000" pitchFamily="2" charset="0"/>
              </a:rPr>
              <a:t>Kimmy Le | Kimmy@rfox.com</a:t>
            </a:r>
            <a:endParaRPr lang="vi-VN" sz="1600" dirty="0">
              <a:solidFill>
                <a:srgbClr val="FF0000"/>
              </a:solidFill>
              <a:latin typeface="Montserrat" panose="00000500000000000000" pitchFamily="2" charset="0"/>
            </a:endParaRPr>
          </a:p>
        </p:txBody>
      </p:sp>
    </p:spTree>
    <p:extLst>
      <p:ext uri="{BB962C8B-B14F-4D97-AF65-F5344CB8AC3E}">
        <p14:creationId xmlns:p14="http://schemas.microsoft.com/office/powerpoint/2010/main" val="21704534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58C62A-0521-694B-E50D-8CDA7F3AD5A2}"/>
              </a:ext>
            </a:extLst>
          </p:cNvPr>
          <p:cNvSpPr>
            <a:spLocks noGrp="1"/>
          </p:cNvSpPr>
          <p:nvPr>
            <p:ph type="title"/>
          </p:nvPr>
        </p:nvSpPr>
        <p:spPr/>
        <p:txBody>
          <a:bodyPr/>
          <a:lstStyle/>
          <a:p>
            <a:r>
              <a:rPr lang="en-US" dirty="0"/>
              <a:t>Agenda</a:t>
            </a:r>
            <a:endParaRPr lang="vi-VN" dirty="0"/>
          </a:p>
        </p:txBody>
      </p:sp>
      <p:sp>
        <p:nvSpPr>
          <p:cNvPr id="3" name="Slide Number Placeholder 2">
            <a:extLst>
              <a:ext uri="{FF2B5EF4-FFF2-40B4-BE49-F238E27FC236}">
                <a16:creationId xmlns:a16="http://schemas.microsoft.com/office/drawing/2014/main" id="{FB86F38F-9515-EA34-8278-B9BD13D77D86}"/>
              </a:ext>
            </a:extLst>
          </p:cNvPr>
          <p:cNvSpPr>
            <a:spLocks noGrp="1"/>
          </p:cNvSpPr>
          <p:nvPr>
            <p:ph type="sldNum" sz="quarter" idx="10"/>
          </p:nvPr>
        </p:nvSpPr>
        <p:spPr/>
        <p:txBody>
          <a:bodyPr/>
          <a:lstStyle/>
          <a:p>
            <a:fld id="{D95E2228-2187-F842-970B-2F4F86ECEDF9}" type="slidenum">
              <a:rPr lang="en-PH" smtClean="0"/>
              <a:pPr/>
              <a:t>6</a:t>
            </a:fld>
            <a:endParaRPr lang="en-PH"/>
          </a:p>
        </p:txBody>
      </p:sp>
      <p:sp>
        <p:nvSpPr>
          <p:cNvPr id="4" name="TextBox 3">
            <a:extLst>
              <a:ext uri="{FF2B5EF4-FFF2-40B4-BE49-F238E27FC236}">
                <a16:creationId xmlns:a16="http://schemas.microsoft.com/office/drawing/2014/main" id="{648F2D3A-1658-78DC-0820-005CC45375E2}"/>
              </a:ext>
            </a:extLst>
          </p:cNvPr>
          <p:cNvSpPr txBox="1"/>
          <p:nvPr/>
        </p:nvSpPr>
        <p:spPr>
          <a:xfrm>
            <a:off x="1074198" y="1589103"/>
            <a:ext cx="9135122" cy="2366482"/>
          </a:xfrm>
          <a:prstGeom prst="rect">
            <a:avLst/>
          </a:prstGeom>
          <a:noFill/>
        </p:spPr>
        <p:txBody>
          <a:bodyPr wrap="square" rtlCol="0">
            <a:spAutoFit/>
          </a:bodyPr>
          <a:lstStyle/>
          <a:p>
            <a:pPr marL="285750" marR="0" indent="-285750">
              <a:lnSpc>
                <a:spcPct val="107000"/>
              </a:lnSpc>
              <a:spcBef>
                <a:spcPts val="0"/>
              </a:spcBef>
              <a:spcAft>
                <a:spcPts val="800"/>
              </a:spcAft>
              <a:buFont typeface="Arial" panose="020B0604020202020204" pitchFamily="34" charset="0"/>
              <a:buChar char="•"/>
            </a:pPr>
            <a:r>
              <a:rPr lang="en-US" sz="1800" dirty="0">
                <a:effectLst/>
                <a:latin typeface="Montserrat" panose="00000500000000000000" pitchFamily="2" charset="0"/>
                <a:ea typeface="DengXian" panose="02010600030101010101" pitchFamily="2" charset="-122"/>
                <a:cs typeface="Arial" panose="020B0604020202020204" pitchFamily="34" charset="0"/>
              </a:rPr>
              <a:t>Introduction</a:t>
            </a:r>
          </a:p>
          <a:p>
            <a:pPr marL="285750" marR="0" indent="-285750">
              <a:lnSpc>
                <a:spcPct val="107000"/>
              </a:lnSpc>
              <a:spcBef>
                <a:spcPts val="0"/>
              </a:spcBef>
              <a:spcAft>
                <a:spcPts val="800"/>
              </a:spcAft>
              <a:buFont typeface="Arial" panose="020B0604020202020204" pitchFamily="34" charset="0"/>
              <a:buChar char="•"/>
            </a:pPr>
            <a:r>
              <a:rPr lang="en-US" sz="1800" dirty="0">
                <a:latin typeface="Montserrat" panose="00000500000000000000" pitchFamily="2" charset="0"/>
                <a:ea typeface="DengXian" panose="02010600030101010101" pitchFamily="2" charset="-122"/>
                <a:cs typeface="Arial" panose="020B0604020202020204" pitchFamily="34" charset="0"/>
              </a:rPr>
              <a:t>Executive Summary</a:t>
            </a:r>
            <a:endParaRPr lang="en-US" sz="1800" dirty="0">
              <a:effectLst/>
              <a:latin typeface="Montserrat" panose="00000500000000000000" pitchFamily="2" charset="0"/>
              <a:ea typeface="DengXian" panose="02010600030101010101" pitchFamily="2" charset="-122"/>
              <a:cs typeface="Arial" panose="020B0604020202020204" pitchFamily="34" charset="0"/>
            </a:endParaRPr>
          </a:p>
          <a:p>
            <a:pPr marL="285750" marR="0" indent="-285750">
              <a:lnSpc>
                <a:spcPct val="107000"/>
              </a:lnSpc>
              <a:spcBef>
                <a:spcPts val="0"/>
              </a:spcBef>
              <a:spcAft>
                <a:spcPts val="800"/>
              </a:spcAft>
              <a:buFont typeface="Arial" panose="020B0604020202020204" pitchFamily="34" charset="0"/>
              <a:buChar char="•"/>
            </a:pPr>
            <a:r>
              <a:rPr lang="en-US" sz="1800" b="1" dirty="0">
                <a:solidFill>
                  <a:srgbClr val="FF0000"/>
                </a:solidFill>
                <a:effectLst/>
                <a:latin typeface="Montserrat" panose="00000500000000000000" pitchFamily="2" charset="0"/>
                <a:ea typeface="DengXian" panose="02010600030101010101" pitchFamily="2" charset="-122"/>
                <a:cs typeface="Arial" panose="020B0604020202020204" pitchFamily="34" charset="0"/>
              </a:rPr>
              <a:t>Assumptions &amp; Key Findings</a:t>
            </a:r>
          </a:p>
          <a:p>
            <a:pPr marL="285750" marR="0" indent="-285750">
              <a:lnSpc>
                <a:spcPct val="107000"/>
              </a:lnSpc>
              <a:spcBef>
                <a:spcPts val="0"/>
              </a:spcBef>
              <a:spcAft>
                <a:spcPts val="800"/>
              </a:spcAft>
              <a:buFont typeface="Arial" panose="020B0604020202020204" pitchFamily="34" charset="0"/>
              <a:buChar char="•"/>
            </a:pPr>
            <a:r>
              <a:rPr lang="en-US" sz="1800" dirty="0">
                <a:latin typeface="Montserrat" panose="00000500000000000000" pitchFamily="2" charset="0"/>
                <a:ea typeface="DengXian" panose="02010600030101010101" pitchFamily="2" charset="-122"/>
                <a:cs typeface="Arial" panose="020B0604020202020204" pitchFamily="34" charset="0"/>
              </a:rPr>
              <a:t>Market Overview</a:t>
            </a:r>
            <a:endParaRPr lang="en-US" sz="1800" dirty="0">
              <a:effectLst/>
              <a:latin typeface="Montserrat" panose="00000500000000000000" pitchFamily="2" charset="0"/>
              <a:ea typeface="DengXian" panose="02010600030101010101" pitchFamily="2" charset="-122"/>
              <a:cs typeface="Arial" panose="020B0604020202020204" pitchFamily="34" charset="0"/>
            </a:endParaRPr>
          </a:p>
          <a:p>
            <a:pPr marL="285750" marR="0" indent="-285750">
              <a:lnSpc>
                <a:spcPct val="107000"/>
              </a:lnSpc>
              <a:spcBef>
                <a:spcPts val="0"/>
              </a:spcBef>
              <a:spcAft>
                <a:spcPts val="800"/>
              </a:spcAft>
              <a:buFont typeface="Arial" panose="020B0604020202020204" pitchFamily="34" charset="0"/>
              <a:buChar char="•"/>
            </a:pPr>
            <a:r>
              <a:rPr lang="en-US" sz="1800" dirty="0">
                <a:effectLst/>
                <a:latin typeface="Montserrat" panose="00000500000000000000" pitchFamily="2" charset="0"/>
                <a:ea typeface="DengXian" panose="02010600030101010101" pitchFamily="2" charset="-122"/>
                <a:cs typeface="Arial" panose="020B0604020202020204" pitchFamily="34" charset="0"/>
              </a:rPr>
              <a:t>Market Trends</a:t>
            </a:r>
            <a:endParaRPr lang="vi-VN" sz="1800" dirty="0">
              <a:effectLst/>
              <a:latin typeface="Montserrat" panose="00000500000000000000" pitchFamily="2" charset="0"/>
              <a:ea typeface="DengXian" panose="02010600030101010101" pitchFamily="2" charset="-122"/>
              <a:cs typeface="Arial" panose="020B0604020202020204" pitchFamily="34" charset="0"/>
            </a:endParaRPr>
          </a:p>
          <a:p>
            <a:pPr marL="285750" marR="0" indent="-285750">
              <a:lnSpc>
                <a:spcPct val="107000"/>
              </a:lnSpc>
              <a:spcBef>
                <a:spcPts val="0"/>
              </a:spcBef>
              <a:spcAft>
                <a:spcPts val="800"/>
              </a:spcAft>
              <a:buFont typeface="Arial" panose="020B0604020202020204" pitchFamily="34" charset="0"/>
              <a:buChar char="•"/>
            </a:pPr>
            <a:r>
              <a:rPr lang="en-US" sz="1800" dirty="0">
                <a:latin typeface="Montserrat" panose="00000500000000000000" pitchFamily="2" charset="0"/>
                <a:ea typeface="DengXian" panose="02010600030101010101" pitchFamily="2" charset="-122"/>
                <a:cs typeface="Arial" panose="020B0604020202020204" pitchFamily="34" charset="0"/>
              </a:rPr>
              <a:t>Competition</a:t>
            </a:r>
            <a:endParaRPr lang="vi-VN" dirty="0">
              <a:latin typeface="Montserrat" panose="00000500000000000000" pitchFamily="2" charset="0"/>
            </a:endParaRPr>
          </a:p>
        </p:txBody>
      </p:sp>
    </p:spTree>
    <p:extLst>
      <p:ext uri="{BB962C8B-B14F-4D97-AF65-F5344CB8AC3E}">
        <p14:creationId xmlns:p14="http://schemas.microsoft.com/office/powerpoint/2010/main" val="21349649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4E47E4-C573-1E7C-E333-5F153092D587}"/>
              </a:ext>
            </a:extLst>
          </p:cNvPr>
          <p:cNvSpPr>
            <a:spLocks noGrp="1"/>
          </p:cNvSpPr>
          <p:nvPr>
            <p:ph type="title"/>
          </p:nvPr>
        </p:nvSpPr>
        <p:spPr/>
        <p:txBody>
          <a:bodyPr/>
          <a:lstStyle/>
          <a:p>
            <a:r>
              <a:rPr lang="en-US" dirty="0"/>
              <a:t>Assumptions &amp; Key Findings 1</a:t>
            </a:r>
            <a:endParaRPr lang="vi-VN" dirty="0"/>
          </a:p>
        </p:txBody>
      </p:sp>
      <p:sp>
        <p:nvSpPr>
          <p:cNvPr id="3" name="Slide Number Placeholder 2">
            <a:extLst>
              <a:ext uri="{FF2B5EF4-FFF2-40B4-BE49-F238E27FC236}">
                <a16:creationId xmlns:a16="http://schemas.microsoft.com/office/drawing/2014/main" id="{E3EF6077-7345-C113-AF36-FBBF50BD8B70}"/>
              </a:ext>
            </a:extLst>
          </p:cNvPr>
          <p:cNvSpPr>
            <a:spLocks noGrp="1"/>
          </p:cNvSpPr>
          <p:nvPr>
            <p:ph type="sldNum" sz="quarter" idx="10"/>
          </p:nvPr>
        </p:nvSpPr>
        <p:spPr/>
        <p:txBody>
          <a:bodyPr/>
          <a:lstStyle/>
          <a:p>
            <a:fld id="{D95E2228-2187-F842-970B-2F4F86ECEDF9}" type="slidenum">
              <a:rPr lang="en-PH" smtClean="0"/>
              <a:pPr/>
              <a:t>7</a:t>
            </a:fld>
            <a:endParaRPr lang="en-PH"/>
          </a:p>
        </p:txBody>
      </p:sp>
      <p:sp>
        <p:nvSpPr>
          <p:cNvPr id="5" name="TextBox 4">
            <a:extLst>
              <a:ext uri="{FF2B5EF4-FFF2-40B4-BE49-F238E27FC236}">
                <a16:creationId xmlns:a16="http://schemas.microsoft.com/office/drawing/2014/main" id="{6ADC5DDE-5B87-5F2E-644C-EB98A5D6A589}"/>
              </a:ext>
            </a:extLst>
          </p:cNvPr>
          <p:cNvSpPr txBox="1"/>
          <p:nvPr/>
        </p:nvSpPr>
        <p:spPr>
          <a:xfrm>
            <a:off x="1151126" y="1275933"/>
            <a:ext cx="9889748" cy="5262979"/>
          </a:xfrm>
          <a:prstGeom prst="rect">
            <a:avLst/>
          </a:prstGeom>
          <a:noFill/>
        </p:spPr>
        <p:txBody>
          <a:bodyPr wrap="square" rtlCol="0">
            <a:spAutoFit/>
          </a:bodyPr>
          <a:lstStyle/>
          <a:p>
            <a:pPr marL="285750" indent="-285750" algn="just">
              <a:buFont typeface="Arial" panose="020B0604020202020204" pitchFamily="34" charset="0"/>
              <a:buChar char="•"/>
            </a:pPr>
            <a:r>
              <a:rPr lang="en-US" b="1" dirty="0">
                <a:latin typeface="Montserrat" panose="00000500000000000000" pitchFamily="2" charset="0"/>
              </a:rPr>
              <a:t>84% of mobile games adoption worldwide </a:t>
            </a:r>
            <a:r>
              <a:rPr lang="en-US" dirty="0">
                <a:latin typeface="Montserrat" panose="00000500000000000000" pitchFamily="2" charset="0"/>
              </a:rPr>
              <a:t>was largely contributed by downloads on </a:t>
            </a:r>
            <a:r>
              <a:rPr lang="en-US" b="1" dirty="0">
                <a:latin typeface="Montserrat" panose="00000500000000000000" pitchFamily="2" charset="0"/>
              </a:rPr>
              <a:t>Google Play </a:t>
            </a:r>
            <a:r>
              <a:rPr lang="en-US" dirty="0">
                <a:latin typeface="Montserrat" panose="00000500000000000000" pitchFamily="2" charset="0"/>
              </a:rPr>
              <a:t>in Q1 2022. Accordingly, </a:t>
            </a:r>
            <a:r>
              <a:rPr lang="en-US" b="1" dirty="0">
                <a:latin typeface="Montserrat" panose="00000500000000000000" pitchFamily="2" charset="0"/>
              </a:rPr>
              <a:t>87% of mobile game downloads in Asia </a:t>
            </a:r>
            <a:r>
              <a:rPr lang="en-US" dirty="0">
                <a:latin typeface="Montserrat" panose="00000500000000000000" pitchFamily="2" charset="0"/>
              </a:rPr>
              <a:t>was from </a:t>
            </a:r>
            <a:r>
              <a:rPr lang="en-US" b="1" dirty="0">
                <a:latin typeface="Montserrat" panose="00000500000000000000" pitchFamily="2" charset="0"/>
              </a:rPr>
              <a:t>Google Play</a:t>
            </a:r>
            <a:r>
              <a:rPr lang="en-US" dirty="0">
                <a:latin typeface="Montserrat" panose="00000500000000000000" pitchFamily="2" charset="0"/>
              </a:rPr>
              <a:t>.</a:t>
            </a:r>
          </a:p>
          <a:p>
            <a:pPr marL="285750" indent="-285750" algn="just">
              <a:buFont typeface="Arial" panose="020B0604020202020204" pitchFamily="34" charset="0"/>
              <a:buChar char="•"/>
            </a:pPr>
            <a:r>
              <a:rPr lang="en-US" b="1" dirty="0">
                <a:latin typeface="Montserrat" panose="00000500000000000000" pitchFamily="2" charset="0"/>
              </a:rPr>
              <a:t>61% of mobile games revenue worldwide </a:t>
            </a:r>
            <a:r>
              <a:rPr lang="en-US" dirty="0">
                <a:latin typeface="Montserrat" panose="00000500000000000000" pitchFamily="2" charset="0"/>
              </a:rPr>
              <a:t>was largely driven by consumer spending on </a:t>
            </a:r>
            <a:r>
              <a:rPr lang="en-US" b="1" dirty="0">
                <a:latin typeface="Montserrat" panose="00000500000000000000" pitchFamily="2" charset="0"/>
              </a:rPr>
              <a:t>App Store </a:t>
            </a:r>
            <a:r>
              <a:rPr lang="en-US" dirty="0">
                <a:latin typeface="Montserrat" panose="00000500000000000000" pitchFamily="2" charset="0"/>
              </a:rPr>
              <a:t>in Q1 2022. Revenue from </a:t>
            </a:r>
            <a:r>
              <a:rPr lang="en-US" b="1" dirty="0">
                <a:latin typeface="Montserrat" panose="00000500000000000000" pitchFamily="2" charset="0"/>
              </a:rPr>
              <a:t>App Store in Asia </a:t>
            </a:r>
            <a:r>
              <a:rPr lang="en-US" dirty="0">
                <a:latin typeface="Montserrat" panose="00000500000000000000" pitchFamily="2" charset="0"/>
              </a:rPr>
              <a:t>also accounted for approximately 67%.</a:t>
            </a:r>
          </a:p>
          <a:p>
            <a:pPr marL="285750" indent="-285750" algn="just">
              <a:buFont typeface="Arial" panose="020B0604020202020204" pitchFamily="34" charset="0"/>
              <a:buChar char="•"/>
            </a:pPr>
            <a:r>
              <a:rPr lang="en-US" b="1" dirty="0">
                <a:latin typeface="Montserrat" panose="00000500000000000000" pitchFamily="2" charset="0"/>
              </a:rPr>
              <a:t>Global consumer spending </a:t>
            </a:r>
            <a:r>
              <a:rPr lang="en-US" dirty="0">
                <a:latin typeface="Montserrat" panose="00000500000000000000" pitchFamily="2" charset="0"/>
              </a:rPr>
              <a:t>on mobile games declined Year-Over-Year by 6%, while worldwide revenue still surpassed $21 billion in Q1 2022. </a:t>
            </a:r>
            <a:r>
              <a:rPr lang="en-US" b="1" dirty="0">
                <a:latin typeface="Montserrat" panose="00000500000000000000" pitchFamily="2" charset="0"/>
              </a:rPr>
              <a:t>Mobile game revenue </a:t>
            </a:r>
            <a:r>
              <a:rPr lang="en-US" dirty="0">
                <a:latin typeface="Montserrat" panose="00000500000000000000" pitchFamily="2" charset="0"/>
              </a:rPr>
              <a:t>was still up 20% comparing to Q1-2020.</a:t>
            </a:r>
          </a:p>
          <a:p>
            <a:pPr marL="285750" indent="-285750" algn="just">
              <a:buFont typeface="Arial" panose="020B0604020202020204" pitchFamily="34" charset="0"/>
              <a:buChar char="•"/>
            </a:pPr>
            <a:r>
              <a:rPr lang="en-US" b="1" dirty="0">
                <a:latin typeface="Montserrat" panose="00000500000000000000" pitchFamily="2" charset="0"/>
              </a:rPr>
              <a:t>Asia</a:t>
            </a:r>
            <a:r>
              <a:rPr lang="en-US" dirty="0">
                <a:latin typeface="Montserrat" panose="00000500000000000000" pitchFamily="2" charset="0"/>
              </a:rPr>
              <a:t> is the top region for mobile games by </a:t>
            </a:r>
            <a:r>
              <a:rPr lang="en-US" b="1" dirty="0">
                <a:latin typeface="Montserrat" panose="00000500000000000000" pitchFamily="2" charset="0"/>
              </a:rPr>
              <a:t>consumer spending</a:t>
            </a:r>
            <a:r>
              <a:rPr lang="en-US" dirty="0">
                <a:latin typeface="Montserrat" panose="00000500000000000000" pitchFamily="2" charset="0"/>
              </a:rPr>
              <a:t>. During Q1 2022, revenue decreased by 7% year-over-year to $11.2 billion. </a:t>
            </a:r>
          </a:p>
          <a:p>
            <a:pPr marL="285750" indent="-285750" algn="just">
              <a:buFont typeface="Arial" panose="020B0604020202020204" pitchFamily="34" charset="0"/>
              <a:buChar char="•"/>
            </a:pPr>
            <a:r>
              <a:rPr lang="en-US" b="1" dirty="0">
                <a:latin typeface="Montserrat" panose="00000500000000000000" pitchFamily="2" charset="0"/>
              </a:rPr>
              <a:t>Role-playing game (RPG)</a:t>
            </a:r>
            <a:r>
              <a:rPr lang="en-US" dirty="0">
                <a:latin typeface="Montserrat" panose="00000500000000000000" pitchFamily="2" charset="0"/>
              </a:rPr>
              <a:t> led all </a:t>
            </a:r>
            <a:r>
              <a:rPr lang="en-US" b="1" dirty="0">
                <a:latin typeface="Montserrat" panose="00000500000000000000" pitchFamily="2" charset="0"/>
              </a:rPr>
              <a:t>game genres by revenue </a:t>
            </a:r>
            <a:r>
              <a:rPr lang="en-US" dirty="0">
                <a:latin typeface="Montserrat" panose="00000500000000000000" pitchFamily="2" charset="0"/>
              </a:rPr>
              <a:t>in 2021. The No. 2 fastest growing genre was </a:t>
            </a:r>
            <a:r>
              <a:rPr lang="en-US" b="1" dirty="0">
                <a:latin typeface="Montserrat" panose="00000500000000000000" pitchFamily="2" charset="0"/>
              </a:rPr>
              <a:t>Puzzle</a:t>
            </a:r>
            <a:r>
              <a:rPr lang="en-US" dirty="0">
                <a:latin typeface="Montserrat" panose="00000500000000000000" pitchFamily="2" charset="0"/>
              </a:rPr>
              <a:t> at 14%, followed by </a:t>
            </a:r>
            <a:r>
              <a:rPr lang="en-US" b="1" dirty="0">
                <a:latin typeface="Montserrat" panose="00000500000000000000" pitchFamily="2" charset="0"/>
              </a:rPr>
              <a:t>Strategy</a:t>
            </a:r>
            <a:r>
              <a:rPr lang="en-US" dirty="0">
                <a:latin typeface="Montserrat" panose="00000500000000000000" pitchFamily="2" charset="0"/>
              </a:rPr>
              <a:t> at No. 3 at 13% Y/Y. </a:t>
            </a:r>
          </a:p>
          <a:p>
            <a:pPr marL="285750" indent="-285750" algn="just">
              <a:buFont typeface="Arial" panose="020B0604020202020204" pitchFamily="34" charset="0"/>
              <a:buChar char="•"/>
            </a:pPr>
            <a:r>
              <a:rPr lang="en-US" b="1" dirty="0">
                <a:latin typeface="Montserrat" panose="00000500000000000000" pitchFamily="2" charset="0"/>
              </a:rPr>
              <a:t>Real-Time Strategy </a:t>
            </a:r>
            <a:r>
              <a:rPr lang="en-US" dirty="0">
                <a:latin typeface="Montserrat" panose="00000500000000000000" pitchFamily="2" charset="0"/>
              </a:rPr>
              <a:t>was the fastest growing </a:t>
            </a:r>
            <a:r>
              <a:rPr lang="en-US" b="1" dirty="0">
                <a:latin typeface="Montserrat" panose="00000500000000000000" pitchFamily="2" charset="0"/>
              </a:rPr>
              <a:t>sub-genre</a:t>
            </a:r>
            <a:r>
              <a:rPr lang="en-US" dirty="0">
                <a:latin typeface="Montserrat" panose="00000500000000000000" pitchFamily="2" charset="0"/>
              </a:rPr>
              <a:t> during Q1 2022, with </a:t>
            </a:r>
            <a:r>
              <a:rPr lang="en-US" b="1" dirty="0">
                <a:latin typeface="Montserrat" panose="00000500000000000000" pitchFamily="2" charset="0"/>
              </a:rPr>
              <a:t>revenue</a:t>
            </a:r>
            <a:r>
              <a:rPr lang="en-US" dirty="0">
                <a:latin typeface="Montserrat" panose="00000500000000000000" pitchFamily="2" charset="0"/>
              </a:rPr>
              <a:t> increasing by more than $130 million.</a:t>
            </a:r>
          </a:p>
          <a:p>
            <a:pPr marL="285750" indent="-285750" algn="just">
              <a:buFont typeface="Arial" panose="020B0604020202020204" pitchFamily="34" charset="0"/>
              <a:buChar char="•"/>
            </a:pPr>
            <a:r>
              <a:rPr lang="en-US" b="1" dirty="0">
                <a:latin typeface="Montserrat" panose="00000500000000000000" pitchFamily="2" charset="0"/>
              </a:rPr>
              <a:t>Hypercasual installs </a:t>
            </a:r>
            <a:r>
              <a:rPr lang="en-US" dirty="0">
                <a:latin typeface="Montserrat" panose="00000500000000000000" pitchFamily="2" charset="0"/>
              </a:rPr>
              <a:t>have skyrocketed, climbing from 757 million in Q1 2018 to more than 3.5 billion in Q1 2022. The genre was responsible for 32.5% of downloads in Q1 2022; no other genre had more than 12%.</a:t>
            </a:r>
          </a:p>
          <a:p>
            <a:pPr marL="285750" indent="-285750" algn="just">
              <a:buFont typeface="Arial" panose="020B0604020202020204" pitchFamily="34" charset="0"/>
              <a:buChar char="•"/>
            </a:pPr>
            <a:r>
              <a:rPr lang="en-US" b="1" dirty="0">
                <a:latin typeface="Montserrat" panose="00000500000000000000" pitchFamily="2" charset="0"/>
              </a:rPr>
              <a:t>Subscriptions and Ad Removal</a:t>
            </a:r>
            <a:r>
              <a:rPr lang="en-US" dirty="0">
                <a:latin typeface="Montserrat" panose="00000500000000000000" pitchFamily="2" charset="0"/>
              </a:rPr>
              <a:t> show a </a:t>
            </a:r>
            <a:r>
              <a:rPr lang="en-US" b="1" dirty="0">
                <a:latin typeface="Montserrat" panose="00000500000000000000" pitchFamily="2" charset="0"/>
              </a:rPr>
              <a:t>strong association</a:t>
            </a:r>
            <a:r>
              <a:rPr lang="en-US" dirty="0">
                <a:latin typeface="Montserrat" panose="00000500000000000000" pitchFamily="2" charset="0"/>
              </a:rPr>
              <a:t>, as these monetization methods are both most popular with </a:t>
            </a:r>
            <a:r>
              <a:rPr lang="en-US" b="1" dirty="0">
                <a:latin typeface="Montserrat" panose="00000500000000000000" pitchFamily="2" charset="0"/>
              </a:rPr>
              <a:t>Casual titles</a:t>
            </a:r>
            <a:r>
              <a:rPr lang="en-US" dirty="0">
                <a:latin typeface="Montserrat" panose="00000500000000000000" pitchFamily="2" charset="0"/>
              </a:rPr>
              <a:t>, which also have a higher probability of utilizing in-game ads.</a:t>
            </a:r>
          </a:p>
          <a:p>
            <a:pPr marL="285750" indent="-285750" algn="just">
              <a:buFont typeface="Arial" panose="020B0604020202020204" pitchFamily="34" charset="0"/>
              <a:buChar char="•"/>
            </a:pPr>
            <a:r>
              <a:rPr lang="en-US" b="1" dirty="0">
                <a:latin typeface="Montserrat" panose="00000500000000000000" pitchFamily="2" charset="0"/>
              </a:rPr>
              <a:t>Alternative monetization </a:t>
            </a:r>
            <a:r>
              <a:rPr lang="en-US" dirty="0">
                <a:latin typeface="Montserrat" panose="00000500000000000000" pitchFamily="2" charset="0"/>
              </a:rPr>
              <a:t>method such as </a:t>
            </a:r>
            <a:r>
              <a:rPr lang="en-US" b="1" dirty="0">
                <a:latin typeface="Montserrat" panose="00000500000000000000" pitchFamily="2" charset="0"/>
              </a:rPr>
              <a:t>NFT/Crypto </a:t>
            </a:r>
            <a:r>
              <a:rPr lang="en-US" dirty="0">
                <a:latin typeface="Montserrat" panose="00000500000000000000" pitchFamily="2" charset="0"/>
              </a:rPr>
              <a:t>typically show no relationship with other features.</a:t>
            </a:r>
          </a:p>
          <a:p>
            <a:pPr marL="285750" indent="-285750" algn="just">
              <a:buFont typeface="Arial" panose="020B0604020202020204" pitchFamily="34" charset="0"/>
              <a:buChar char="•"/>
            </a:pPr>
            <a:r>
              <a:rPr lang="en-US" dirty="0">
                <a:latin typeface="Montserrat" panose="00000500000000000000" pitchFamily="2" charset="0"/>
              </a:rPr>
              <a:t>The Western trend of the emerging </a:t>
            </a:r>
            <a:r>
              <a:rPr lang="en-US" b="1" dirty="0">
                <a:latin typeface="Montserrat" panose="00000500000000000000" pitchFamily="2" charset="0"/>
              </a:rPr>
              <a:t>metaverse</a:t>
            </a:r>
            <a:r>
              <a:rPr lang="en-US" dirty="0">
                <a:latin typeface="Montserrat" panose="00000500000000000000" pitchFamily="2" charset="0"/>
              </a:rPr>
              <a:t> evolves in Asia-Pacific markets, especially in </a:t>
            </a:r>
            <a:r>
              <a:rPr lang="en-US" b="1" dirty="0">
                <a:latin typeface="Montserrat" panose="00000500000000000000" pitchFamily="2" charset="0"/>
              </a:rPr>
              <a:t>China, Taiwan, India and Vietnam.</a:t>
            </a:r>
          </a:p>
          <a:p>
            <a:pPr marL="285750" indent="-285750" algn="just">
              <a:buFont typeface="Arial" panose="020B0604020202020204" pitchFamily="34" charset="0"/>
              <a:buChar char="•"/>
            </a:pPr>
            <a:r>
              <a:rPr lang="en-US" b="1" dirty="0">
                <a:latin typeface="Montserrat" panose="00000500000000000000" pitchFamily="2" charset="0"/>
              </a:rPr>
              <a:t>Gaming technology</a:t>
            </a:r>
            <a:r>
              <a:rPr lang="en-US" dirty="0">
                <a:latin typeface="Montserrat" panose="00000500000000000000" pitchFamily="2" charset="0"/>
              </a:rPr>
              <a:t> is promoting </a:t>
            </a:r>
            <a:r>
              <a:rPr lang="en-US" b="1" dirty="0">
                <a:latin typeface="Montserrat" panose="00000500000000000000" pitchFamily="2" charset="0"/>
              </a:rPr>
              <a:t>social engagement </a:t>
            </a:r>
            <a:r>
              <a:rPr lang="en-US" dirty="0">
                <a:latin typeface="Montserrat" panose="00000500000000000000" pitchFamily="2" charset="0"/>
              </a:rPr>
              <a:t>in APAC countries, with highest net increase in future activities expected for </a:t>
            </a:r>
            <a:r>
              <a:rPr lang="en-US" b="1" dirty="0">
                <a:latin typeface="Montserrat" panose="00000500000000000000" pitchFamily="2" charset="0"/>
              </a:rPr>
              <a:t>traditional social media</a:t>
            </a:r>
            <a:r>
              <a:rPr lang="en-US" dirty="0">
                <a:latin typeface="Montserrat" panose="00000500000000000000" pitchFamily="2" charset="0"/>
              </a:rPr>
              <a:t>, followed by </a:t>
            </a:r>
            <a:r>
              <a:rPr lang="en-US" b="1" dirty="0">
                <a:latin typeface="Montserrat" panose="00000500000000000000" pitchFamily="2" charset="0"/>
              </a:rPr>
              <a:t>social games </a:t>
            </a:r>
            <a:r>
              <a:rPr lang="en-US" dirty="0">
                <a:latin typeface="Montserrat" panose="00000500000000000000" pitchFamily="2" charset="0"/>
              </a:rPr>
              <a:t>(meeting up in game, but not playing)</a:t>
            </a:r>
          </a:p>
          <a:p>
            <a:pPr marL="285750" indent="-285750" algn="just">
              <a:buFont typeface="Arial" panose="020B0604020202020204" pitchFamily="34" charset="0"/>
              <a:buChar char="•"/>
            </a:pPr>
            <a:endParaRPr lang="en-US" b="1" dirty="0">
              <a:latin typeface="Montserrat" panose="00000500000000000000" pitchFamily="2" charset="0"/>
            </a:endParaRPr>
          </a:p>
          <a:p>
            <a:pPr marL="285750" indent="-285750" algn="just">
              <a:buFont typeface="Arial" panose="020B0604020202020204" pitchFamily="34" charset="0"/>
              <a:buChar char="•"/>
            </a:pPr>
            <a:endParaRPr lang="vi-VN" dirty="0">
              <a:latin typeface="Montserrat" panose="00000500000000000000" pitchFamily="2" charset="0"/>
            </a:endParaRPr>
          </a:p>
        </p:txBody>
      </p:sp>
    </p:spTree>
    <p:extLst>
      <p:ext uri="{BB962C8B-B14F-4D97-AF65-F5344CB8AC3E}">
        <p14:creationId xmlns:p14="http://schemas.microsoft.com/office/powerpoint/2010/main" val="30779736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4E47E4-C573-1E7C-E333-5F153092D587}"/>
              </a:ext>
            </a:extLst>
          </p:cNvPr>
          <p:cNvSpPr>
            <a:spLocks noGrp="1"/>
          </p:cNvSpPr>
          <p:nvPr>
            <p:ph type="title"/>
          </p:nvPr>
        </p:nvSpPr>
        <p:spPr/>
        <p:txBody>
          <a:bodyPr/>
          <a:lstStyle/>
          <a:p>
            <a:r>
              <a:rPr lang="en-US" dirty="0"/>
              <a:t>Assumptions &amp; Key Findings 2</a:t>
            </a:r>
            <a:endParaRPr lang="vi-VN" dirty="0"/>
          </a:p>
        </p:txBody>
      </p:sp>
      <p:sp>
        <p:nvSpPr>
          <p:cNvPr id="3" name="Slide Number Placeholder 2">
            <a:extLst>
              <a:ext uri="{FF2B5EF4-FFF2-40B4-BE49-F238E27FC236}">
                <a16:creationId xmlns:a16="http://schemas.microsoft.com/office/drawing/2014/main" id="{E3EF6077-7345-C113-AF36-FBBF50BD8B70}"/>
              </a:ext>
            </a:extLst>
          </p:cNvPr>
          <p:cNvSpPr>
            <a:spLocks noGrp="1"/>
          </p:cNvSpPr>
          <p:nvPr>
            <p:ph type="sldNum" sz="quarter" idx="10"/>
          </p:nvPr>
        </p:nvSpPr>
        <p:spPr/>
        <p:txBody>
          <a:bodyPr/>
          <a:lstStyle/>
          <a:p>
            <a:fld id="{D95E2228-2187-F842-970B-2F4F86ECEDF9}" type="slidenum">
              <a:rPr lang="en-PH" smtClean="0"/>
              <a:pPr/>
              <a:t>8</a:t>
            </a:fld>
            <a:endParaRPr lang="en-PH"/>
          </a:p>
        </p:txBody>
      </p:sp>
      <p:sp>
        <p:nvSpPr>
          <p:cNvPr id="5" name="TextBox 4">
            <a:extLst>
              <a:ext uri="{FF2B5EF4-FFF2-40B4-BE49-F238E27FC236}">
                <a16:creationId xmlns:a16="http://schemas.microsoft.com/office/drawing/2014/main" id="{6ADC5DDE-5B87-5F2E-644C-EB98A5D6A589}"/>
              </a:ext>
            </a:extLst>
          </p:cNvPr>
          <p:cNvSpPr txBox="1"/>
          <p:nvPr/>
        </p:nvSpPr>
        <p:spPr>
          <a:xfrm>
            <a:off x="1151126" y="1659285"/>
            <a:ext cx="9889748" cy="3539430"/>
          </a:xfrm>
          <a:prstGeom prst="rect">
            <a:avLst/>
          </a:prstGeom>
          <a:noFill/>
        </p:spPr>
        <p:txBody>
          <a:bodyPr wrap="square" rtlCol="0">
            <a:spAutoFit/>
          </a:bodyPr>
          <a:lstStyle/>
          <a:p>
            <a:pPr marL="285750" indent="-285750" algn="just">
              <a:buFont typeface="Arial" panose="020B0604020202020204" pitchFamily="34" charset="0"/>
              <a:buChar char="•"/>
            </a:pPr>
            <a:r>
              <a:rPr lang="en-US" sz="1400" dirty="0">
                <a:latin typeface="Montserrat" panose="00000500000000000000" pitchFamily="2" charset="0"/>
              </a:rPr>
              <a:t>The </a:t>
            </a:r>
            <a:r>
              <a:rPr lang="en-US" sz="1400" b="1" dirty="0">
                <a:latin typeface="Montserrat" panose="00000500000000000000" pitchFamily="2" charset="0"/>
              </a:rPr>
              <a:t>average age of 34.3 in APAC region </a:t>
            </a:r>
            <a:r>
              <a:rPr lang="en-US" sz="1400" dirty="0">
                <a:latin typeface="Montserrat" panose="00000500000000000000" pitchFamily="2" charset="0"/>
              </a:rPr>
              <a:t>is slightly younger than other regions. This minor difference is driven by the younger gaming population in growth markets like </a:t>
            </a:r>
            <a:r>
              <a:rPr lang="en-US" sz="1400" b="1" dirty="0">
                <a:latin typeface="Montserrat" panose="00000500000000000000" pitchFamily="2" charset="0"/>
              </a:rPr>
              <a:t>Vietnam and India</a:t>
            </a:r>
            <a:r>
              <a:rPr lang="en-US" sz="1400" dirty="0">
                <a:latin typeface="Montserrat" panose="00000500000000000000" pitchFamily="2" charset="0"/>
              </a:rPr>
              <a:t>.</a:t>
            </a:r>
          </a:p>
          <a:p>
            <a:pPr marL="285750" indent="-285750" algn="just">
              <a:buFont typeface="Arial" panose="020B0604020202020204" pitchFamily="34" charset="0"/>
              <a:buChar char="•"/>
            </a:pPr>
            <a:r>
              <a:rPr lang="en-US" b="1" dirty="0">
                <a:latin typeface="Montserrat" panose="00000500000000000000" pitchFamily="2" charset="0"/>
              </a:rPr>
              <a:t>P</a:t>
            </a:r>
            <a:r>
              <a:rPr lang="en-US" sz="1400" b="1" dirty="0">
                <a:latin typeface="Montserrat" panose="00000500000000000000" pitchFamily="2" charset="0"/>
              </a:rPr>
              <a:t>layers in Asia-Pacific </a:t>
            </a:r>
            <a:r>
              <a:rPr lang="en-US" sz="1400" dirty="0">
                <a:latin typeface="Montserrat" panose="00000500000000000000" pitchFamily="2" charset="0"/>
              </a:rPr>
              <a:t>have the highest </a:t>
            </a:r>
            <a:r>
              <a:rPr lang="en-US" sz="1400" b="1" dirty="0">
                <a:latin typeface="Montserrat" panose="00000500000000000000" pitchFamily="2" charset="0"/>
              </a:rPr>
              <a:t>weekly average play time </a:t>
            </a:r>
            <a:r>
              <a:rPr lang="en-US" sz="1400" dirty="0">
                <a:latin typeface="Montserrat" panose="00000500000000000000" pitchFamily="2" charset="0"/>
              </a:rPr>
              <a:t>of all regions, at 17.4 hours per week.</a:t>
            </a:r>
          </a:p>
          <a:p>
            <a:pPr marL="285750" indent="-285750" algn="just">
              <a:buFont typeface="Arial" panose="020B0604020202020204" pitchFamily="34" charset="0"/>
              <a:buChar char="•"/>
            </a:pPr>
            <a:r>
              <a:rPr lang="en-US" dirty="0">
                <a:latin typeface="Montserrat" panose="00000500000000000000" pitchFamily="2" charset="0"/>
              </a:rPr>
              <a:t>T</a:t>
            </a:r>
            <a:r>
              <a:rPr lang="en-US" sz="1400" dirty="0">
                <a:latin typeface="Montserrat" panose="00000500000000000000" pitchFamily="2" charset="0"/>
              </a:rPr>
              <a:t>he lack of entertainment options during COVID-19 lockdowns reignited an interest in gaming for </a:t>
            </a:r>
            <a:r>
              <a:rPr lang="en-US" sz="1400" b="1" dirty="0">
                <a:latin typeface="Montserrat" panose="00000500000000000000" pitchFamily="2" charset="0"/>
              </a:rPr>
              <a:t>returning players in APAC</a:t>
            </a:r>
            <a:r>
              <a:rPr lang="en-US" sz="1400" dirty="0">
                <a:latin typeface="Montserrat" panose="00000500000000000000" pitchFamily="2" charset="0"/>
              </a:rPr>
              <a:t>, but they aren't as dedicated as veteran and new players. </a:t>
            </a:r>
          </a:p>
          <a:p>
            <a:pPr marL="285750" indent="-285750" algn="just">
              <a:buFont typeface="Arial" panose="020B0604020202020204" pitchFamily="34" charset="0"/>
              <a:buChar char="•"/>
            </a:pPr>
            <a:r>
              <a:rPr lang="en-US" sz="1400" b="1" dirty="0">
                <a:latin typeface="Montserrat" panose="00000500000000000000" pitchFamily="2" charset="0"/>
              </a:rPr>
              <a:t>Number of mobile gamers in Southeast Asia </a:t>
            </a:r>
            <a:r>
              <a:rPr lang="en-US" sz="1400" dirty="0">
                <a:latin typeface="Montserrat" panose="00000500000000000000" pitchFamily="2" charset="0"/>
              </a:rPr>
              <a:t>is expected to grow from 119.3 million in 2022 to 143.2 million in 2026.</a:t>
            </a:r>
          </a:p>
          <a:p>
            <a:pPr marL="285750" indent="-285750" algn="just">
              <a:buFont typeface="Arial" panose="020B0604020202020204" pitchFamily="34" charset="0"/>
              <a:buChar char="•"/>
            </a:pPr>
            <a:r>
              <a:rPr lang="en-US" b="1" dirty="0">
                <a:latin typeface="Montserrat" panose="00000500000000000000" pitchFamily="2" charset="0"/>
              </a:rPr>
              <a:t>Vietnam and Thailand </a:t>
            </a:r>
            <a:r>
              <a:rPr lang="en-US" dirty="0">
                <a:latin typeface="Montserrat" panose="00000500000000000000" pitchFamily="2" charset="0"/>
              </a:rPr>
              <a:t>top </a:t>
            </a:r>
            <a:r>
              <a:rPr lang="en-US" b="1" dirty="0">
                <a:latin typeface="Montserrat" panose="00000500000000000000" pitchFamily="2" charset="0"/>
              </a:rPr>
              <a:t>install growth </a:t>
            </a:r>
            <a:r>
              <a:rPr lang="en-US" dirty="0">
                <a:latin typeface="Montserrat" panose="00000500000000000000" pitchFamily="2" charset="0"/>
              </a:rPr>
              <a:t>in Asia in Q1 2022, with game downloads increasing by 21% and 24% year-over-year respectively.</a:t>
            </a:r>
            <a:endParaRPr lang="en-US" sz="1400" dirty="0">
              <a:latin typeface="Montserrat" panose="00000500000000000000" pitchFamily="2" charset="0"/>
            </a:endParaRPr>
          </a:p>
          <a:p>
            <a:pPr marL="285750" indent="-285750" algn="just">
              <a:buFont typeface="Arial" panose="020B0604020202020204" pitchFamily="34" charset="0"/>
              <a:buChar char="•"/>
            </a:pPr>
            <a:r>
              <a:rPr lang="en-US" dirty="0">
                <a:latin typeface="Montserrat" panose="00000500000000000000" pitchFamily="2" charset="0"/>
              </a:rPr>
              <a:t>Despite having largest download growth in APAC regions, </a:t>
            </a:r>
            <a:r>
              <a:rPr lang="en-US" b="1" dirty="0">
                <a:latin typeface="Montserrat" panose="00000500000000000000" pitchFamily="2" charset="0"/>
              </a:rPr>
              <a:t>Vietnam</a:t>
            </a:r>
            <a:r>
              <a:rPr lang="en-US" dirty="0">
                <a:latin typeface="Montserrat" panose="00000500000000000000" pitchFamily="2" charset="0"/>
              </a:rPr>
              <a:t> is having lowest </a:t>
            </a:r>
            <a:r>
              <a:rPr lang="en-US" b="1" dirty="0">
                <a:latin typeface="Montserrat" panose="00000500000000000000" pitchFamily="2" charset="0"/>
              </a:rPr>
              <a:t>user penetration rate </a:t>
            </a:r>
            <a:r>
              <a:rPr lang="en-US" dirty="0">
                <a:latin typeface="Montserrat" panose="00000500000000000000" pitchFamily="2" charset="0"/>
              </a:rPr>
              <a:t>comparing to </a:t>
            </a:r>
            <a:r>
              <a:rPr lang="en-US" b="1" dirty="0">
                <a:latin typeface="Montserrat" panose="00000500000000000000" pitchFamily="2" charset="0"/>
              </a:rPr>
              <a:t>Thailand, the Philippines and Indonesia.</a:t>
            </a:r>
          </a:p>
          <a:p>
            <a:pPr marL="285750" indent="-285750" algn="just">
              <a:buFont typeface="Arial" panose="020B0604020202020204" pitchFamily="34" charset="0"/>
              <a:buChar char="•"/>
            </a:pPr>
            <a:r>
              <a:rPr lang="en-US" sz="1400" b="1" dirty="0">
                <a:latin typeface="Montserrat" panose="00000500000000000000" pitchFamily="2" charset="0"/>
              </a:rPr>
              <a:t>Revenue</a:t>
            </a:r>
            <a:r>
              <a:rPr lang="en-US" sz="1400" dirty="0">
                <a:latin typeface="Montserrat" panose="00000500000000000000" pitchFamily="2" charset="0"/>
              </a:rPr>
              <a:t> in the Mobile Games segment in </a:t>
            </a:r>
            <a:r>
              <a:rPr lang="en-US" sz="1400" b="1" dirty="0">
                <a:latin typeface="Montserrat" panose="00000500000000000000" pitchFamily="2" charset="0"/>
              </a:rPr>
              <a:t>Indonesia</a:t>
            </a:r>
            <a:r>
              <a:rPr lang="en-US" sz="1400" dirty="0">
                <a:latin typeface="Montserrat" panose="00000500000000000000" pitchFamily="2" charset="0"/>
              </a:rPr>
              <a:t> is projected to reach US$1.58bn in 2022, which is the highest comparing to </a:t>
            </a:r>
            <a:r>
              <a:rPr lang="en-US" sz="1400" b="1" dirty="0">
                <a:latin typeface="Montserrat" panose="00000500000000000000" pitchFamily="2" charset="0"/>
              </a:rPr>
              <a:t>Vietnam, Thailand and the Philippines</a:t>
            </a:r>
            <a:r>
              <a:rPr lang="en-US" sz="1400" dirty="0">
                <a:latin typeface="Montserrat" panose="00000500000000000000" pitchFamily="2" charset="0"/>
              </a:rPr>
              <a:t>.</a:t>
            </a:r>
          </a:p>
          <a:p>
            <a:pPr marL="285750" indent="-285750" algn="just">
              <a:buFont typeface="Arial" panose="020B0604020202020204" pitchFamily="34" charset="0"/>
              <a:buChar char="•"/>
            </a:pPr>
            <a:r>
              <a:rPr lang="en-US" sz="1400" b="1" dirty="0">
                <a:latin typeface="Montserrat" panose="00000500000000000000" pitchFamily="2" charset="0"/>
              </a:rPr>
              <a:t>Asia-Pacific </a:t>
            </a:r>
            <a:r>
              <a:rPr lang="en-US" sz="1400" dirty="0">
                <a:latin typeface="Montserrat" panose="00000500000000000000" pitchFamily="2" charset="0"/>
              </a:rPr>
              <a:t>will continue to be a </a:t>
            </a:r>
            <a:r>
              <a:rPr lang="en-US" sz="1400" b="1" dirty="0">
                <a:latin typeface="Montserrat" panose="00000500000000000000" pitchFamily="2" charset="0"/>
              </a:rPr>
              <a:t>mobile-first gaming region </a:t>
            </a:r>
            <a:r>
              <a:rPr lang="en-US" sz="1400" dirty="0">
                <a:latin typeface="Montserrat" panose="00000500000000000000" pitchFamily="2" charset="0"/>
              </a:rPr>
              <a:t>with 97% of all players play on mobile.</a:t>
            </a:r>
          </a:p>
          <a:p>
            <a:pPr marL="285750" indent="-285750" algn="just">
              <a:buFont typeface="Arial" panose="020B0604020202020204" pitchFamily="34" charset="0"/>
              <a:buChar char="•"/>
            </a:pPr>
            <a:r>
              <a:rPr lang="en-US" sz="1400" b="1" dirty="0">
                <a:latin typeface="Montserrat" panose="00000500000000000000" pitchFamily="2" charset="0"/>
              </a:rPr>
              <a:t>Asia-Pacific’s mobile players </a:t>
            </a:r>
            <a:r>
              <a:rPr lang="en-US" sz="1400" dirty="0">
                <a:latin typeface="Montserrat" panose="00000500000000000000" pitchFamily="2" charset="0"/>
              </a:rPr>
              <a:t>spend their </a:t>
            </a:r>
            <a:r>
              <a:rPr lang="en-US" sz="1400" b="1" dirty="0">
                <a:latin typeface="Montserrat" panose="00000500000000000000" pitchFamily="2" charset="0"/>
              </a:rPr>
              <a:t>budget</a:t>
            </a:r>
            <a:r>
              <a:rPr lang="en-US" sz="1400" dirty="0">
                <a:latin typeface="Montserrat" panose="00000500000000000000" pitchFamily="2" charset="0"/>
              </a:rPr>
              <a:t> on a much wider range of items than do players in other regions, especially in </a:t>
            </a:r>
            <a:r>
              <a:rPr lang="en-US" sz="1400" b="1" dirty="0">
                <a:latin typeface="Montserrat" panose="00000500000000000000" pitchFamily="2" charset="0"/>
              </a:rPr>
              <a:t>India, China and Vietnam</a:t>
            </a:r>
            <a:r>
              <a:rPr lang="en-US" sz="1400" dirty="0">
                <a:latin typeface="Montserrat" panose="00000500000000000000" pitchFamily="2" charset="0"/>
              </a:rPr>
              <a:t>.</a:t>
            </a:r>
          </a:p>
        </p:txBody>
      </p:sp>
    </p:spTree>
    <p:extLst>
      <p:ext uri="{BB962C8B-B14F-4D97-AF65-F5344CB8AC3E}">
        <p14:creationId xmlns:p14="http://schemas.microsoft.com/office/powerpoint/2010/main" val="10357330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58C62A-0521-694B-E50D-8CDA7F3AD5A2}"/>
              </a:ext>
            </a:extLst>
          </p:cNvPr>
          <p:cNvSpPr>
            <a:spLocks noGrp="1"/>
          </p:cNvSpPr>
          <p:nvPr>
            <p:ph type="title"/>
          </p:nvPr>
        </p:nvSpPr>
        <p:spPr/>
        <p:txBody>
          <a:bodyPr/>
          <a:lstStyle/>
          <a:p>
            <a:r>
              <a:rPr lang="en-US" dirty="0"/>
              <a:t>Agenda</a:t>
            </a:r>
            <a:endParaRPr lang="vi-VN" dirty="0"/>
          </a:p>
        </p:txBody>
      </p:sp>
      <p:sp>
        <p:nvSpPr>
          <p:cNvPr id="3" name="Slide Number Placeholder 2">
            <a:extLst>
              <a:ext uri="{FF2B5EF4-FFF2-40B4-BE49-F238E27FC236}">
                <a16:creationId xmlns:a16="http://schemas.microsoft.com/office/drawing/2014/main" id="{FB86F38F-9515-EA34-8278-B9BD13D77D86}"/>
              </a:ext>
            </a:extLst>
          </p:cNvPr>
          <p:cNvSpPr>
            <a:spLocks noGrp="1"/>
          </p:cNvSpPr>
          <p:nvPr>
            <p:ph type="sldNum" sz="quarter" idx="10"/>
          </p:nvPr>
        </p:nvSpPr>
        <p:spPr/>
        <p:txBody>
          <a:bodyPr/>
          <a:lstStyle/>
          <a:p>
            <a:fld id="{D95E2228-2187-F842-970B-2F4F86ECEDF9}" type="slidenum">
              <a:rPr lang="en-PH" smtClean="0"/>
              <a:pPr/>
              <a:t>9</a:t>
            </a:fld>
            <a:endParaRPr lang="en-PH"/>
          </a:p>
        </p:txBody>
      </p:sp>
      <p:sp>
        <p:nvSpPr>
          <p:cNvPr id="4" name="TextBox 3">
            <a:extLst>
              <a:ext uri="{FF2B5EF4-FFF2-40B4-BE49-F238E27FC236}">
                <a16:creationId xmlns:a16="http://schemas.microsoft.com/office/drawing/2014/main" id="{648F2D3A-1658-78DC-0820-005CC45375E2}"/>
              </a:ext>
            </a:extLst>
          </p:cNvPr>
          <p:cNvSpPr txBox="1"/>
          <p:nvPr/>
        </p:nvSpPr>
        <p:spPr>
          <a:xfrm>
            <a:off x="1074198" y="1589103"/>
            <a:ext cx="9135122" cy="2366482"/>
          </a:xfrm>
          <a:prstGeom prst="rect">
            <a:avLst/>
          </a:prstGeom>
          <a:noFill/>
        </p:spPr>
        <p:txBody>
          <a:bodyPr wrap="square" rtlCol="0">
            <a:spAutoFit/>
          </a:bodyPr>
          <a:lstStyle/>
          <a:p>
            <a:pPr marL="285750" marR="0" indent="-285750">
              <a:lnSpc>
                <a:spcPct val="107000"/>
              </a:lnSpc>
              <a:spcBef>
                <a:spcPts val="0"/>
              </a:spcBef>
              <a:spcAft>
                <a:spcPts val="800"/>
              </a:spcAft>
              <a:buFont typeface="Arial" panose="020B0604020202020204" pitchFamily="34" charset="0"/>
              <a:buChar char="•"/>
            </a:pPr>
            <a:r>
              <a:rPr lang="en-US" sz="1800" dirty="0">
                <a:effectLst/>
                <a:latin typeface="Montserrat" panose="00000500000000000000" pitchFamily="2" charset="0"/>
                <a:ea typeface="DengXian" panose="02010600030101010101" pitchFamily="2" charset="-122"/>
                <a:cs typeface="Arial" panose="020B0604020202020204" pitchFamily="34" charset="0"/>
              </a:rPr>
              <a:t>Introduction</a:t>
            </a:r>
          </a:p>
          <a:p>
            <a:pPr marL="285750" marR="0" indent="-285750">
              <a:lnSpc>
                <a:spcPct val="107000"/>
              </a:lnSpc>
              <a:spcBef>
                <a:spcPts val="0"/>
              </a:spcBef>
              <a:spcAft>
                <a:spcPts val="800"/>
              </a:spcAft>
              <a:buFont typeface="Arial" panose="020B0604020202020204" pitchFamily="34" charset="0"/>
              <a:buChar char="•"/>
            </a:pPr>
            <a:r>
              <a:rPr lang="en-US" sz="1800" dirty="0">
                <a:latin typeface="Montserrat" panose="00000500000000000000" pitchFamily="2" charset="0"/>
                <a:ea typeface="DengXian" panose="02010600030101010101" pitchFamily="2" charset="-122"/>
                <a:cs typeface="Arial" panose="020B0604020202020204" pitchFamily="34" charset="0"/>
              </a:rPr>
              <a:t>Executive Summary</a:t>
            </a:r>
            <a:endParaRPr lang="en-US" sz="1800" dirty="0">
              <a:effectLst/>
              <a:latin typeface="Montserrat" panose="00000500000000000000" pitchFamily="2" charset="0"/>
              <a:ea typeface="DengXian" panose="02010600030101010101" pitchFamily="2" charset="-122"/>
              <a:cs typeface="Arial" panose="020B0604020202020204" pitchFamily="34" charset="0"/>
            </a:endParaRPr>
          </a:p>
          <a:p>
            <a:pPr marL="285750" marR="0" indent="-285750">
              <a:lnSpc>
                <a:spcPct val="107000"/>
              </a:lnSpc>
              <a:spcBef>
                <a:spcPts val="0"/>
              </a:spcBef>
              <a:spcAft>
                <a:spcPts val="800"/>
              </a:spcAft>
              <a:buFont typeface="Arial" panose="020B0604020202020204" pitchFamily="34" charset="0"/>
              <a:buChar char="•"/>
            </a:pPr>
            <a:r>
              <a:rPr lang="en-US" sz="1800" dirty="0">
                <a:effectLst/>
                <a:latin typeface="Montserrat" panose="00000500000000000000" pitchFamily="2" charset="0"/>
                <a:ea typeface="DengXian" panose="02010600030101010101" pitchFamily="2" charset="-122"/>
                <a:cs typeface="Arial" panose="020B0604020202020204" pitchFamily="34" charset="0"/>
              </a:rPr>
              <a:t>Assumptions &amp; Key Findings</a:t>
            </a:r>
          </a:p>
          <a:p>
            <a:pPr marL="285750" marR="0" indent="-285750">
              <a:lnSpc>
                <a:spcPct val="107000"/>
              </a:lnSpc>
              <a:spcBef>
                <a:spcPts val="0"/>
              </a:spcBef>
              <a:spcAft>
                <a:spcPts val="800"/>
              </a:spcAft>
              <a:buFont typeface="Arial" panose="020B0604020202020204" pitchFamily="34" charset="0"/>
              <a:buChar char="•"/>
            </a:pPr>
            <a:r>
              <a:rPr lang="en-US" sz="1800" b="1" dirty="0">
                <a:solidFill>
                  <a:srgbClr val="FF0000"/>
                </a:solidFill>
                <a:latin typeface="Montserrat" panose="00000500000000000000" pitchFamily="2" charset="0"/>
                <a:ea typeface="DengXian" panose="02010600030101010101" pitchFamily="2" charset="-122"/>
                <a:cs typeface="Arial" panose="020B0604020202020204" pitchFamily="34" charset="0"/>
              </a:rPr>
              <a:t>Market Overview</a:t>
            </a:r>
            <a:endParaRPr lang="en-US" sz="1800" b="1" dirty="0">
              <a:solidFill>
                <a:srgbClr val="FF0000"/>
              </a:solidFill>
              <a:effectLst/>
              <a:latin typeface="Montserrat" panose="00000500000000000000" pitchFamily="2" charset="0"/>
              <a:ea typeface="DengXian" panose="02010600030101010101" pitchFamily="2" charset="-122"/>
              <a:cs typeface="Arial" panose="020B0604020202020204" pitchFamily="34" charset="0"/>
            </a:endParaRPr>
          </a:p>
          <a:p>
            <a:pPr marL="285750" marR="0" indent="-285750">
              <a:lnSpc>
                <a:spcPct val="107000"/>
              </a:lnSpc>
              <a:spcBef>
                <a:spcPts val="0"/>
              </a:spcBef>
              <a:spcAft>
                <a:spcPts val="800"/>
              </a:spcAft>
              <a:buFont typeface="Arial" panose="020B0604020202020204" pitchFamily="34" charset="0"/>
              <a:buChar char="•"/>
            </a:pPr>
            <a:r>
              <a:rPr lang="en-US" sz="1800" dirty="0">
                <a:effectLst/>
                <a:latin typeface="Montserrat" panose="00000500000000000000" pitchFamily="2" charset="0"/>
                <a:ea typeface="DengXian" panose="02010600030101010101" pitchFamily="2" charset="-122"/>
                <a:cs typeface="Arial" panose="020B0604020202020204" pitchFamily="34" charset="0"/>
              </a:rPr>
              <a:t>Market Trends</a:t>
            </a:r>
            <a:endParaRPr lang="vi-VN" sz="1800" dirty="0">
              <a:effectLst/>
              <a:latin typeface="Montserrat" panose="00000500000000000000" pitchFamily="2" charset="0"/>
              <a:ea typeface="DengXian" panose="02010600030101010101" pitchFamily="2" charset="-122"/>
              <a:cs typeface="Arial" panose="020B0604020202020204" pitchFamily="34" charset="0"/>
            </a:endParaRPr>
          </a:p>
          <a:p>
            <a:pPr marL="285750" marR="0" indent="-285750">
              <a:lnSpc>
                <a:spcPct val="107000"/>
              </a:lnSpc>
              <a:spcBef>
                <a:spcPts val="0"/>
              </a:spcBef>
              <a:spcAft>
                <a:spcPts val="800"/>
              </a:spcAft>
              <a:buFont typeface="Arial" panose="020B0604020202020204" pitchFamily="34" charset="0"/>
              <a:buChar char="•"/>
            </a:pPr>
            <a:r>
              <a:rPr lang="en-US" sz="1800" dirty="0">
                <a:latin typeface="Montserrat" panose="00000500000000000000" pitchFamily="2" charset="0"/>
                <a:ea typeface="DengXian" panose="02010600030101010101" pitchFamily="2" charset="-122"/>
                <a:cs typeface="Arial" panose="020B0604020202020204" pitchFamily="34" charset="0"/>
              </a:rPr>
              <a:t>Competition</a:t>
            </a:r>
            <a:endParaRPr lang="vi-VN" dirty="0">
              <a:latin typeface="Montserrat" panose="00000500000000000000" pitchFamily="2" charset="0"/>
            </a:endParaRPr>
          </a:p>
        </p:txBody>
      </p:sp>
    </p:spTree>
    <p:extLst>
      <p:ext uri="{BB962C8B-B14F-4D97-AF65-F5344CB8AC3E}">
        <p14:creationId xmlns:p14="http://schemas.microsoft.com/office/powerpoint/2010/main" val="3169147646"/>
      </p:ext>
    </p:extLst>
  </p:cSld>
  <p:clrMapOvr>
    <a:masterClrMapping/>
  </p:clrMapOvr>
</p:sld>
</file>

<file path=ppt/theme/theme1.xml><?xml version="1.0" encoding="utf-8"?>
<a:theme xmlns:a="http://schemas.openxmlformats.org/drawingml/2006/main" name="rfox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rfox theme" id="{03952EA9-760F-4068-9124-A5C22D4394BF}" vid="{3263E35D-490B-40FD-AD5E-9014B0603B1C}"/>
    </a:ext>
  </a:extLst>
</a:theme>
</file>

<file path=ppt/theme/theme2.xml><?xml version="1.0" encoding="utf-8"?>
<a:theme xmlns:a="http://schemas.openxmlformats.org/drawingml/2006/main" name="7_Office Theme">
  <a:themeElements>
    <a:clrScheme name="redfox labs">
      <a:dk1>
        <a:sysClr val="windowText" lastClr="000000"/>
      </a:dk1>
      <a:lt1>
        <a:sysClr val="window" lastClr="FFFFFF"/>
      </a:lt1>
      <a:dk2>
        <a:srgbClr val="44546A"/>
      </a:dk2>
      <a:lt2>
        <a:srgbClr val="E7E6E6"/>
      </a:lt2>
      <a:accent1>
        <a:srgbClr val="0C0C0C"/>
      </a:accent1>
      <a:accent2>
        <a:srgbClr val="360000"/>
      </a:accent2>
      <a:accent3>
        <a:srgbClr val="580000"/>
      </a:accent3>
      <a:accent4>
        <a:srgbClr val="820000"/>
      </a:accent4>
      <a:accent5>
        <a:srgbClr val="A30000"/>
      </a:accent5>
      <a:accent6>
        <a:srgbClr val="CC0000"/>
      </a:accent6>
      <a:hlink>
        <a:srgbClr val="CC0000"/>
      </a:hlink>
      <a:folHlink>
        <a:srgbClr val="CC000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rfox theme</Template>
  <TotalTime>1213</TotalTime>
  <Words>5599</Words>
  <Application>Microsoft Office PowerPoint</Application>
  <PresentationFormat>Widescreen</PresentationFormat>
  <Paragraphs>576</Paragraphs>
  <Slides>51</Slides>
  <Notes>0</Notes>
  <HiddenSlides>0</HiddenSlides>
  <MMClips>0</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51</vt:i4>
      </vt:variant>
    </vt:vector>
  </HeadingPairs>
  <TitlesOfParts>
    <vt:vector size="61" baseType="lpstr">
      <vt:lpstr>Arial</vt:lpstr>
      <vt:lpstr>Calibri</vt:lpstr>
      <vt:lpstr>Calibri Light</vt:lpstr>
      <vt:lpstr>Montserrat</vt:lpstr>
      <vt:lpstr>Montserrat ExtraBold</vt:lpstr>
      <vt:lpstr>Montserrat Light</vt:lpstr>
      <vt:lpstr>Times New Roman</vt:lpstr>
      <vt:lpstr>rfox theme</vt:lpstr>
      <vt:lpstr>7_Office Theme</vt:lpstr>
      <vt:lpstr>Custom Design</vt:lpstr>
      <vt:lpstr>MOBILE GAME MARKET RESEARCH</vt:lpstr>
      <vt:lpstr>Agenda</vt:lpstr>
      <vt:lpstr>Introduction</vt:lpstr>
      <vt:lpstr>Agenda</vt:lpstr>
      <vt:lpstr>Executive Summary </vt:lpstr>
      <vt:lpstr>Agenda</vt:lpstr>
      <vt:lpstr>Assumptions &amp; Key Findings 1</vt:lpstr>
      <vt:lpstr>Assumptions &amp; Key Findings 2</vt:lpstr>
      <vt:lpstr>Agenda</vt:lpstr>
      <vt:lpstr>Mobile Game Revenue </vt:lpstr>
      <vt:lpstr>Mobile Game Revenue - APAC</vt:lpstr>
      <vt:lpstr>Mobile Game Revenue - APAC</vt:lpstr>
      <vt:lpstr>Mobile Game Adoption</vt:lpstr>
      <vt:lpstr>Mobile Game Adoption</vt:lpstr>
      <vt:lpstr>Addressable Market</vt:lpstr>
      <vt:lpstr>Addressable Market</vt:lpstr>
      <vt:lpstr>Addressable Market - Vietnam</vt:lpstr>
      <vt:lpstr>Addressable Market - Vietnam </vt:lpstr>
      <vt:lpstr>Addressable Market - Thailand</vt:lpstr>
      <vt:lpstr>Addressable Market – The Philippines</vt:lpstr>
      <vt:lpstr>Addressable Market - Indonesia</vt:lpstr>
      <vt:lpstr>Agenda</vt:lpstr>
      <vt:lpstr>Technology Trends in APAC</vt:lpstr>
      <vt:lpstr>Technology Trends in APAC</vt:lpstr>
      <vt:lpstr>Technology Trends in APAC</vt:lpstr>
      <vt:lpstr>Game Genre Trends Worldwide</vt:lpstr>
      <vt:lpstr>Game Genre Trends Worldwide</vt:lpstr>
      <vt:lpstr>Game Genre Trends Worldwide</vt:lpstr>
      <vt:lpstr>Game Genre Trends Worldwide</vt:lpstr>
      <vt:lpstr>Game Genre Trends Worldwide</vt:lpstr>
      <vt:lpstr>Game Genre Trends Worldwide</vt:lpstr>
      <vt:lpstr>Monetization Trends</vt:lpstr>
      <vt:lpstr>Monetization Trends</vt:lpstr>
      <vt:lpstr>Monetization Trends</vt:lpstr>
      <vt:lpstr>Monetization Trends</vt:lpstr>
      <vt:lpstr>Monetization Trends</vt:lpstr>
      <vt:lpstr>Monetization Trends</vt:lpstr>
      <vt:lpstr>Top Apps &amp; Games</vt:lpstr>
      <vt:lpstr>Top Apps &amp; Games</vt:lpstr>
      <vt:lpstr>Top Apps &amp; Games</vt:lpstr>
      <vt:lpstr>Top Apps &amp; Games</vt:lpstr>
      <vt:lpstr>Top Apps &amp; Games</vt:lpstr>
      <vt:lpstr>Top Apps &amp; Games</vt:lpstr>
      <vt:lpstr>Agenda</vt:lpstr>
      <vt:lpstr>Competition - HeroVerse</vt:lpstr>
      <vt:lpstr>Competition – Puzzle Royale</vt:lpstr>
      <vt:lpstr>Competition – Himo World</vt:lpstr>
      <vt:lpstr>Competition – Puzzle Crusade</vt:lpstr>
      <vt:lpstr>Competition – Sugar Kingdom</vt:lpstr>
      <vt:lpstr>Competition – Wasted Lands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Kimmy Le</dc:creator>
  <cp:lastModifiedBy>Kimmy Le</cp:lastModifiedBy>
  <cp:revision>8</cp:revision>
  <dcterms:created xsi:type="dcterms:W3CDTF">2022-06-09T04:57:26Z</dcterms:created>
  <dcterms:modified xsi:type="dcterms:W3CDTF">2022-06-13T05:05:12Z</dcterms:modified>
</cp:coreProperties>
</file>